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8288000" cy="10287000"/>
  <p:notesSz cx="6858000" cy="9144000"/>
  <p:embeddedFontLst>
    <p:embeddedFont>
      <p:font typeface="Poppins Bold" charset="1" panose="00000800000000000000"/>
      <p:regular r:id="rId34"/>
    </p:embeddedFont>
    <p:embeddedFont>
      <p:font typeface="Poppins Medium" charset="1" panose="00000600000000000000"/>
      <p:regular r:id="rId35"/>
    </p:embeddedFont>
    <p:embeddedFont>
      <p:font typeface="Poppins" charset="1" panose="00000500000000000000"/>
      <p:regular r:id="rId36"/>
    </p:embeddedFont>
    <p:embeddedFont>
      <p:font typeface="Raleway Bold" charset="1" panose="00000000000000000000"/>
      <p:regular r:id="rId37"/>
    </p:embeddedFont>
    <p:embeddedFont>
      <p:font typeface="Raleway" charset="1" panose="0000000000000000000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6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6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6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6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6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6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6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39.png" Type="http://schemas.openxmlformats.org/officeDocument/2006/relationships/image"/><Relationship Id="rId4" Target="../media/image40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41.png" Type="http://schemas.openxmlformats.org/officeDocument/2006/relationships/image"/><Relationship Id="rId8" Target="../media/image42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6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https://www.youtube.com/watch?v=oiN-hDdfRzY" TargetMode="External" Type="http://schemas.openxmlformats.org/officeDocument/2006/relationships/hyperlink"/><Relationship Id="rId8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5529" y="3404967"/>
            <a:ext cx="18939059" cy="1464829"/>
            <a:chOff x="0" y="0"/>
            <a:chExt cx="4988065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8065" cy="385799"/>
            </a:xfrm>
            <a:custGeom>
              <a:avLst/>
              <a:gdLst/>
              <a:ahLst/>
              <a:cxnLst/>
              <a:rect r="r" b="b" t="t" l="l"/>
              <a:pathLst>
                <a:path h="385799" w="4988065">
                  <a:moveTo>
                    <a:pt x="0" y="0"/>
                  </a:moveTo>
                  <a:lnTo>
                    <a:pt x="4988065" y="0"/>
                  </a:lnTo>
                  <a:lnTo>
                    <a:pt x="498806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98806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394226" y="1431741"/>
            <a:ext cx="6379233" cy="8140553"/>
          </a:xfrm>
          <a:custGeom>
            <a:avLst/>
            <a:gdLst/>
            <a:ahLst/>
            <a:cxnLst/>
            <a:rect r="r" b="b" t="t" l="l"/>
            <a:pathLst>
              <a:path h="8140553" w="6379233">
                <a:moveTo>
                  <a:pt x="0" y="0"/>
                </a:moveTo>
                <a:lnTo>
                  <a:pt x="6379233" y="0"/>
                </a:lnTo>
                <a:lnTo>
                  <a:pt x="6379233" y="8140553"/>
                </a:lnTo>
                <a:lnTo>
                  <a:pt x="0" y="8140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10810" y="-155024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2417225" y="6172200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9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9" y="0"/>
                </a:lnTo>
                <a:lnTo>
                  <a:pt x="6775869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427" y="3498695"/>
            <a:ext cx="8733610" cy="13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4"/>
              </a:lnSpc>
              <a:spcBef>
                <a:spcPct val="0"/>
              </a:spcBef>
            </a:pPr>
            <a:r>
              <a:rPr lang="en-US" b="true" sz="935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AI-Generated 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263774" y="-842039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0" y="0"/>
                </a:moveTo>
                <a:lnTo>
                  <a:pt x="6775868" y="0"/>
                </a:lnTo>
                <a:lnTo>
                  <a:pt x="67758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856933" y="3174284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46058" y="1259935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6" y="0"/>
                </a:lnTo>
                <a:lnTo>
                  <a:pt x="2549516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25427" y="4917421"/>
            <a:ext cx="8497325" cy="2599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24"/>
              </a:lnSpc>
            </a:pPr>
            <a:r>
              <a:rPr lang="en-US" sz="9350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Image </a:t>
            </a:r>
          </a:p>
          <a:p>
            <a:pPr algn="ctr">
              <a:lnSpc>
                <a:spcPts val="9724"/>
              </a:lnSpc>
              <a:spcBef>
                <a:spcPct val="0"/>
              </a:spcBef>
            </a:pPr>
            <a:r>
              <a:rPr lang="en-US" b="true" sz="9350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5409" y="3178163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745" y="2705378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86935" y="4544673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83140" y="2473956"/>
            <a:ext cx="8481957" cy="143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7"/>
              </a:lnSpc>
              <a:spcBef>
                <a:spcPct val="0"/>
              </a:spcBef>
            </a:pPr>
            <a:r>
              <a:rPr lang="en-US" b="true" sz="513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MLP Architecture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03010" y="5114925"/>
            <a:ext cx="7762087" cy="2047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Linear layer with output_dim neurons  </a:t>
            </a:r>
          </a:p>
          <a:p>
            <a:pPr algn="l">
              <a:lnSpc>
                <a:spcPts val="3265"/>
              </a:lnSpc>
            </a:pPr>
            <a:r>
              <a:rPr lang="en-US" sz="2677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</a:t>
            </a:r>
            <a:r>
              <a:rPr lang="en-US" sz="2677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(2 for binary classification).</a:t>
            </a:r>
          </a:p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Activation Function: Softmax to output class probabilities.</a:t>
            </a:r>
          </a:p>
          <a:p>
            <a:pPr algn="l">
              <a:lnSpc>
                <a:spcPts val="326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32383" y="4516098"/>
            <a:ext cx="3437612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Output Layer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79707" y="5791920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786935" y="7062985"/>
            <a:ext cx="357065" cy="357065"/>
            <a:chOff x="0" y="0"/>
            <a:chExt cx="94042" cy="940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632383" y="7034410"/>
            <a:ext cx="3437612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Key Features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7637904"/>
            <a:ext cx="8672128" cy="2755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5461" indent="-272730" lvl="1">
              <a:lnSpc>
                <a:spcPts val="3082"/>
              </a:lnSpc>
              <a:buFont typeface="Arial"/>
              <a:buChar char="•"/>
            </a:pPr>
            <a:r>
              <a:rPr lang="en-US" b="true" sz="2526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ReLU Activation:</a:t>
            </a:r>
            <a:r>
              <a:rPr lang="en-US" b="true" sz="2526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Ensures non-linearity, enabling the network to learn complex patterns.</a:t>
            </a:r>
          </a:p>
          <a:p>
            <a:pPr algn="l" marL="545461" indent="-272730" lvl="1">
              <a:lnSpc>
                <a:spcPts val="3082"/>
              </a:lnSpc>
              <a:buFont typeface="Arial"/>
              <a:buChar char="•"/>
            </a:pPr>
            <a:r>
              <a:rPr lang="en-US" b="true" sz="2526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Dropout:</a:t>
            </a:r>
            <a:r>
              <a:rPr lang="en-US" b="true" sz="2526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Reduces overfitting by randomly deactivating neurons during training.</a:t>
            </a:r>
          </a:p>
          <a:p>
            <a:pPr algn="l" marL="545461" indent="-272730" lvl="1">
              <a:lnSpc>
                <a:spcPts val="3082"/>
              </a:lnSpc>
              <a:buFont typeface="Arial"/>
              <a:buChar char="•"/>
            </a:pPr>
            <a:r>
              <a:rPr lang="en-US" b="true" sz="2526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Softmax Output:</a:t>
            </a:r>
            <a:r>
              <a:rPr lang="en-US" b="true" sz="2526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Converts raw outputs to probabilities for classification.</a:t>
            </a:r>
          </a:p>
          <a:p>
            <a:pPr algn="l">
              <a:lnSpc>
                <a:spcPts val="3082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5409" y="3178163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745" y="2705378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86935" y="4544673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958015" y="2733953"/>
            <a:ext cx="5768018" cy="865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0"/>
              </a:lnSpc>
              <a:spcBef>
                <a:spcPct val="0"/>
              </a:spcBef>
            </a:pPr>
            <a:r>
              <a:rPr lang="en-US" b="true" sz="5884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MLP 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2383" y="5950844"/>
            <a:ext cx="7762087" cy="2857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Simple and efficient for binary classification tasks.</a:t>
            </a:r>
          </a:p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Regularization helps generalize well on unseen data.</a:t>
            </a:r>
          </a:p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Modular and easy to extend for multi-class problems.</a:t>
            </a:r>
          </a:p>
          <a:p>
            <a:pPr algn="l">
              <a:lnSpc>
                <a:spcPts val="326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32383" y="4516098"/>
            <a:ext cx="3587242" cy="91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Benefits of the Design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79707" y="5791920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5409" y="3178163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745" y="2705378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86935" y="4544673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83140" y="2473956"/>
            <a:ext cx="8481957" cy="143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7"/>
              </a:lnSpc>
              <a:spcBef>
                <a:spcPct val="0"/>
              </a:spcBef>
            </a:pPr>
            <a:r>
              <a:rPr lang="en-US" b="true" sz="513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KAN Architecture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2383" y="5361617"/>
            <a:ext cx="7762087" cy="4527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 implemented KAN using splines instead of fixed weights.</a:t>
            </a:r>
          </a:p>
          <a:p>
            <a:pPr algn="l">
              <a:lnSpc>
                <a:spcPts val="3265"/>
              </a:lnSpc>
            </a:pPr>
            <a:r>
              <a:rPr lang="en-US" sz="2677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sz="267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It </a:t>
            </a:r>
            <a:r>
              <a:rPr lang="en-US" sz="267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includes :</a:t>
            </a:r>
          </a:p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Spline Grid: A set of points to define the spline space.</a:t>
            </a:r>
          </a:p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Learnable Weights: Spline weights (spline_weight) and base weights (base_weight).</a:t>
            </a:r>
          </a:p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Activation Functions: Base activations like SiLU combined with spline activations.</a:t>
            </a:r>
          </a:p>
          <a:p>
            <a:pPr algn="l">
              <a:lnSpc>
                <a:spcPts val="326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32383" y="4516098"/>
            <a:ext cx="7626917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Implementation of KAN in Our Project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79707" y="5791920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5409" y="3178163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745" y="2705378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86935" y="4544673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83140" y="2473956"/>
            <a:ext cx="8481957" cy="143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7"/>
              </a:lnSpc>
              <a:spcBef>
                <a:spcPct val="0"/>
              </a:spcBef>
            </a:pPr>
            <a:r>
              <a:rPr lang="en-US" b="true" sz="513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KAN Architecture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2383" y="5550350"/>
            <a:ext cx="7762087" cy="370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67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KANs replace MLP's traditional dense layers, providing:</a:t>
            </a:r>
          </a:p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Improved accuracy with fewer parameters.</a:t>
            </a:r>
          </a:p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 more flexible, non-linear activation mechanism on the edges.</a:t>
            </a:r>
          </a:p>
          <a:p>
            <a:pPr algn="l" marL="577972" indent="-288986" lvl="1">
              <a:lnSpc>
                <a:spcPts val="3265"/>
              </a:lnSpc>
              <a:buFont typeface="Arial"/>
              <a:buChar char="•"/>
            </a:pPr>
            <a:r>
              <a:rPr lang="en-US" b="true" sz="2677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Better performance on our dataset (REAL vs FAKE classification).</a:t>
            </a:r>
          </a:p>
          <a:p>
            <a:pPr algn="l">
              <a:lnSpc>
                <a:spcPts val="3265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632383" y="4516098"/>
            <a:ext cx="7626917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 How KAN Improves Our Project?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5979707" y="5791920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263044"/>
            <a:ext cx="21311029" cy="2031685"/>
            <a:chOff x="0" y="0"/>
            <a:chExt cx="5612781" cy="53509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535094"/>
            </a:xfrm>
            <a:custGeom>
              <a:avLst/>
              <a:gdLst/>
              <a:ahLst/>
              <a:cxnLst/>
              <a:rect r="r" b="b" t="t" l="l"/>
              <a:pathLst>
                <a:path h="535094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535094"/>
                  </a:lnTo>
                  <a:lnTo>
                    <a:pt x="0" y="535094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5065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53272" y="2616943"/>
            <a:ext cx="3793627" cy="5763798"/>
          </a:xfrm>
          <a:custGeom>
            <a:avLst/>
            <a:gdLst/>
            <a:ahLst/>
            <a:cxnLst/>
            <a:rect r="r" b="b" t="t" l="l"/>
            <a:pathLst>
              <a:path h="5763798" w="3793627">
                <a:moveTo>
                  <a:pt x="0" y="0"/>
                </a:moveTo>
                <a:lnTo>
                  <a:pt x="3793627" y="0"/>
                </a:lnTo>
                <a:lnTo>
                  <a:pt x="3793627" y="5763797"/>
                </a:lnTo>
                <a:lnTo>
                  <a:pt x="0" y="5763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3272" y="2263044"/>
            <a:ext cx="1663920" cy="1636693"/>
          </a:xfrm>
          <a:custGeom>
            <a:avLst/>
            <a:gdLst/>
            <a:ahLst/>
            <a:cxnLst/>
            <a:rect r="r" b="b" t="t" l="l"/>
            <a:pathLst>
              <a:path h="1636693" w="1663920">
                <a:moveTo>
                  <a:pt x="0" y="0"/>
                </a:moveTo>
                <a:lnTo>
                  <a:pt x="1663920" y="0"/>
                </a:lnTo>
                <a:lnTo>
                  <a:pt x="1663920" y="1636693"/>
                </a:lnTo>
                <a:lnTo>
                  <a:pt x="0" y="163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082839" y="5788382"/>
            <a:ext cx="4268019" cy="1156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367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MLP Classifier Training Process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2043" y="5759274"/>
            <a:ext cx="4380018" cy="1185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06"/>
              </a:lnSpc>
            </a:pPr>
            <a:r>
              <a:rPr lang="en-US" sz="3775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KAN Classifier Training Process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673" y="2491907"/>
            <a:ext cx="14661560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Step 4: Model Training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872140" y="146485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390204" y="8950469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383759" y="5806899"/>
            <a:ext cx="357065" cy="357065"/>
            <a:chOff x="0" y="0"/>
            <a:chExt cx="94042" cy="940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79482" y="5806899"/>
            <a:ext cx="357065" cy="357065"/>
            <a:chOff x="0" y="0"/>
            <a:chExt cx="94042" cy="940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11515" y="2490044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08751" y="3222459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2927" y="2727036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43582" y="4351881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97548" y="2518252"/>
            <a:ext cx="8481957" cy="143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7"/>
              </a:lnSpc>
              <a:spcBef>
                <a:spcPct val="0"/>
              </a:spcBef>
            </a:pPr>
            <a:r>
              <a:rPr lang="en-US" b="true" sz="513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MLP Classifier Training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04844" y="4965751"/>
            <a:ext cx="10354456" cy="4900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99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Preparation:</a:t>
            </a:r>
          </a:p>
          <a:p>
            <a:pPr algn="l" marL="431797" indent="-215899" lvl="1">
              <a:lnSpc>
                <a:spcPts val="2439"/>
              </a:lnSpc>
              <a:buFont typeface="Arial"/>
              <a:buChar char="•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Loaded pre-extracted embeddings from embeddings.npz.</a:t>
            </a:r>
          </a:p>
          <a:p>
            <a:pPr algn="l" marL="431797" indent="-215899" lvl="1">
              <a:lnSpc>
                <a:spcPts val="2439"/>
              </a:lnSpc>
              <a:buFont typeface="Arial"/>
              <a:buChar char="•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Split data into training (80%) and validation (20%) sets.</a:t>
            </a:r>
          </a:p>
          <a:p>
            <a:pPr algn="l" marL="431797" indent="-215899" lvl="1">
              <a:lnSpc>
                <a:spcPts val="2439"/>
              </a:lnSpc>
              <a:buFont typeface="Arial"/>
              <a:buChar char="•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Converted data into PyTorch tensors for compatibility.</a:t>
            </a:r>
          </a:p>
          <a:p>
            <a:pPr algn="l">
              <a:lnSpc>
                <a:spcPts val="2439"/>
              </a:lnSpc>
            </a:pPr>
            <a:r>
              <a:rPr lang="en-US" sz="199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Class Balancing:</a:t>
            </a:r>
          </a:p>
          <a:p>
            <a:pPr algn="l" marL="431797" indent="-215899" lvl="1">
              <a:lnSpc>
                <a:spcPts val="2439"/>
              </a:lnSpc>
              <a:buFont typeface="Arial"/>
              <a:buChar char="•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alculated class weights to handle imbalanced dataset using sklearn.utils.class_weight.</a:t>
            </a:r>
          </a:p>
          <a:p>
            <a:pPr algn="l" marL="431797" indent="-215899" lvl="1">
              <a:lnSpc>
                <a:spcPts val="2439"/>
              </a:lnSpc>
              <a:buFont typeface="Arial"/>
              <a:buChar char="•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Applied weighted cross-entropy loss to give more importance to minority classes.</a:t>
            </a:r>
          </a:p>
          <a:p>
            <a:pPr algn="l">
              <a:lnSpc>
                <a:spcPts val="2439"/>
              </a:lnSpc>
            </a:pPr>
            <a:r>
              <a:rPr lang="en-US" sz="199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Configuration:</a:t>
            </a:r>
          </a:p>
          <a:p>
            <a:pPr algn="l" marL="431797" indent="-215899" lvl="1">
              <a:lnSpc>
                <a:spcPts val="2439"/>
              </a:lnSpc>
              <a:buFont typeface="Arial"/>
              <a:buChar char="•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Input dimension: Determined by the feature size of embeddings.</a:t>
            </a:r>
          </a:p>
          <a:p>
            <a:pPr algn="l" marL="431797" indent="-215899" lvl="1">
              <a:lnSpc>
                <a:spcPts val="2439"/>
              </a:lnSpc>
              <a:buFont typeface="Arial"/>
              <a:buChar char="•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Hidd</a:t>
            </a: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en layers: Two fully connected layers with 256 units each.</a:t>
            </a:r>
          </a:p>
          <a:p>
            <a:pPr algn="l" marL="431797" indent="-215899" lvl="1">
              <a:lnSpc>
                <a:spcPts val="2439"/>
              </a:lnSpc>
              <a:buFont typeface="Arial"/>
              <a:buChar char="•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Output dimension: Binary classification (REAL vs FAKE).</a:t>
            </a:r>
          </a:p>
          <a:p>
            <a:pPr algn="l">
              <a:lnSpc>
                <a:spcPts val="2439"/>
              </a:lnSpc>
            </a:pPr>
            <a:r>
              <a:rPr lang="en-US" sz="199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Optimizer:</a:t>
            </a:r>
          </a:p>
          <a:p>
            <a:pPr algn="l" marL="431797" indent="-215899" lvl="1">
              <a:lnSpc>
                <a:spcPts val="2439"/>
              </a:lnSpc>
              <a:buFont typeface="Arial"/>
              <a:buChar char="•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Used Adam optimizer with a learning rate of 0.001.</a:t>
            </a:r>
          </a:p>
          <a:p>
            <a:pPr algn="l">
              <a:lnSpc>
                <a:spcPts val="24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38772" y="4323306"/>
            <a:ext cx="7626917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Steps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830299" y="4751198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11515" y="2490044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08751" y="3222459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2927" y="2727036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243582" y="4351881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497548" y="2518252"/>
            <a:ext cx="8481957" cy="143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7"/>
              </a:lnSpc>
              <a:spcBef>
                <a:spcPct val="0"/>
              </a:spcBef>
            </a:pPr>
            <a:r>
              <a:rPr lang="en-US" b="true" sz="513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MLP Classifier Training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13628" y="4974668"/>
            <a:ext cx="9137397" cy="3488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52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Epochs: </a:t>
            </a: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20 iterations</a:t>
            </a:r>
          </a:p>
          <a:p>
            <a:pPr algn="l">
              <a:lnSpc>
                <a:spcPts val="3083"/>
              </a:lnSpc>
            </a:pPr>
          </a:p>
          <a:p>
            <a:pPr algn="l">
              <a:lnSpc>
                <a:spcPts val="3083"/>
              </a:lnSpc>
            </a:pPr>
            <a:r>
              <a:rPr lang="en-US" sz="252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Process:</a:t>
            </a:r>
          </a:p>
          <a:p>
            <a:pPr algn="l" marL="545594" indent="-272797" lvl="1">
              <a:lnSpc>
                <a:spcPts val="3083"/>
              </a:lnSpc>
              <a:buFont typeface="Arial"/>
              <a:buChar char="•"/>
            </a:pP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Forward pass: Compute predictions.</a:t>
            </a:r>
          </a:p>
          <a:p>
            <a:pPr algn="l" marL="545594" indent="-272797" lvl="1">
              <a:lnSpc>
                <a:spcPts val="3083"/>
              </a:lnSpc>
              <a:buFont typeface="Arial"/>
              <a:buChar char="•"/>
            </a:pP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Compute loss: Weighted cross-entropy for robust training.</a:t>
            </a:r>
          </a:p>
          <a:p>
            <a:pPr algn="l" marL="545594" indent="-272797" lvl="1">
              <a:lnSpc>
                <a:spcPts val="3083"/>
              </a:lnSpc>
              <a:buFont typeface="Arial"/>
              <a:buChar char="•"/>
            </a:pP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Backward pass: Update weights using optimizer.</a:t>
            </a:r>
          </a:p>
          <a:p>
            <a:pPr algn="l">
              <a:lnSpc>
                <a:spcPts val="3083"/>
              </a:lnSpc>
            </a:pPr>
          </a:p>
          <a:p>
            <a:pPr algn="l">
              <a:lnSpc>
                <a:spcPts val="308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838772" y="4323306"/>
            <a:ext cx="7626917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loop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830299" y="4751198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181842" y="2705378"/>
            <a:ext cx="4143638" cy="6683287"/>
          </a:xfrm>
          <a:custGeom>
            <a:avLst/>
            <a:gdLst/>
            <a:ahLst/>
            <a:cxnLst/>
            <a:rect r="r" b="b" t="t" l="l"/>
            <a:pathLst>
              <a:path h="6683287" w="4143638">
                <a:moveTo>
                  <a:pt x="4143638" y="0"/>
                </a:moveTo>
                <a:lnTo>
                  <a:pt x="0" y="0"/>
                </a:lnTo>
                <a:lnTo>
                  <a:pt x="0" y="6683287"/>
                </a:lnTo>
                <a:lnTo>
                  <a:pt x="4143638" y="6683287"/>
                </a:lnTo>
                <a:lnTo>
                  <a:pt x="41436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74481" y="2366079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8256" y="7445195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18181" y="3872373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05897" y="1234299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5" y="0"/>
                </a:lnTo>
                <a:lnTo>
                  <a:pt x="2232435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2011" y="6047021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6" y="0"/>
                </a:lnTo>
                <a:lnTo>
                  <a:pt x="2232436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24262" y="5511248"/>
            <a:ext cx="9341119" cy="4437032"/>
          </a:xfrm>
          <a:custGeom>
            <a:avLst/>
            <a:gdLst/>
            <a:ahLst/>
            <a:cxnLst/>
            <a:rect r="r" b="b" t="t" l="l"/>
            <a:pathLst>
              <a:path h="4437032" w="9341119">
                <a:moveTo>
                  <a:pt x="0" y="0"/>
                </a:moveTo>
                <a:lnTo>
                  <a:pt x="9341120" y="0"/>
                </a:lnTo>
                <a:lnTo>
                  <a:pt x="9341120" y="4437032"/>
                </a:lnTo>
                <a:lnTo>
                  <a:pt x="0" y="44370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55736" y="2128611"/>
            <a:ext cx="3976527" cy="119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4"/>
              </a:lnSpc>
              <a:spcBef>
                <a:spcPct val="0"/>
              </a:spcBef>
            </a:pPr>
            <a:r>
              <a:rPr lang="en-US" b="true" sz="809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95546" y="3799746"/>
            <a:ext cx="5473435" cy="431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695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Monitored Per Epoch: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95546" y="4253352"/>
            <a:ext cx="6245763" cy="121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240" indent="-281620" lvl="1">
              <a:lnSpc>
                <a:spcPts val="3182"/>
              </a:lnSpc>
              <a:buFont typeface="Arial"/>
              <a:buChar char="•"/>
            </a:pPr>
            <a:r>
              <a:rPr lang="en-US" b="true" sz="2608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Training Loss , Accuracy </a:t>
            </a:r>
          </a:p>
          <a:p>
            <a:pPr algn="l" marL="563240" indent="-281620" lvl="1">
              <a:lnSpc>
                <a:spcPts val="3182"/>
              </a:lnSpc>
              <a:buFont typeface="Arial"/>
              <a:buChar char="•"/>
            </a:pPr>
            <a:r>
              <a:rPr lang="en-US" b="true" sz="2608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Validation loss, Accuracy</a:t>
            </a:r>
          </a:p>
          <a:p>
            <a:pPr algn="l">
              <a:lnSpc>
                <a:spcPts val="3182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11515" y="1034373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78949" y="1766787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028700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581717" y="3097890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830299" y="1062580"/>
            <a:ext cx="8481957" cy="143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7"/>
              </a:lnSpc>
              <a:spcBef>
                <a:spcPct val="0"/>
              </a:spcBef>
            </a:pPr>
            <a:r>
              <a:rPr lang="en-US" b="true" sz="513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KAN Classifier Training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42055" y="3866893"/>
            <a:ext cx="10354456" cy="8557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9"/>
              </a:lnSpc>
            </a:pPr>
            <a:r>
              <a:rPr lang="en-US" sz="199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1-Training Function:</a:t>
            </a:r>
          </a:p>
          <a:p>
            <a:pPr algn="l">
              <a:lnSpc>
                <a:spcPts val="2439"/>
              </a:lnSpc>
            </a:pPr>
            <a:r>
              <a:rPr lang="en-US" sz="199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</a:t>
            </a: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Purpose: Optimizes model parameters using the training dataset.</a:t>
            </a:r>
          </a:p>
          <a:p>
            <a:pPr algn="l" marL="863595" indent="-287865" lvl="2">
              <a:lnSpc>
                <a:spcPts val="2439"/>
              </a:lnSpc>
              <a:buFont typeface="Arial"/>
              <a:buChar char="⚬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Steps: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Forward pass: Compute predictions for training data.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Calculate loss using CrossEntropyLoss.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Backward pass: Update model weights using Adam Optimizer.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Track total loss and accuracy for the epoch.</a:t>
            </a:r>
          </a:p>
          <a:p>
            <a:pPr algn="l" marL="863595" indent="-287865" lvl="2">
              <a:lnSpc>
                <a:spcPts val="2439"/>
              </a:lnSpc>
              <a:buFont typeface="Arial"/>
              <a:buChar char="⚬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Metrics Returned: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Training Loss: Average loss over all batches.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Training Accuracy: Ratio of correct predictions.</a:t>
            </a:r>
          </a:p>
          <a:p>
            <a:pPr algn="l">
              <a:lnSpc>
                <a:spcPts val="2439"/>
              </a:lnSpc>
            </a:pPr>
            <a:r>
              <a:rPr lang="en-US" sz="199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2-Validation Function:</a:t>
            </a:r>
          </a:p>
          <a:p>
            <a:pPr algn="l">
              <a:lnSpc>
                <a:spcPts val="2439"/>
              </a:lnSpc>
            </a:pPr>
            <a:r>
              <a:rPr lang="en-US" sz="199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</a:t>
            </a: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 Purpose: Optimizes model parameters using the training dataset.</a:t>
            </a:r>
          </a:p>
          <a:p>
            <a:pPr algn="l" marL="863595" indent="-287865" lvl="2">
              <a:lnSpc>
                <a:spcPts val="2439"/>
              </a:lnSpc>
              <a:buFont typeface="Arial"/>
              <a:buChar char="⚬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Steps: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Forward pass: Compute predictions without gradient calculations.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Calculate loss for the validation set.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Track total loss and accuracy without updating weights.</a:t>
            </a:r>
          </a:p>
          <a:p>
            <a:pPr algn="l" marL="863595" indent="-287865" lvl="2">
              <a:lnSpc>
                <a:spcPts val="2439"/>
              </a:lnSpc>
              <a:buFont typeface="Arial"/>
              <a:buChar char="⚬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Metrics Returned: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Validation Loss: Average loss on unseen data.</a:t>
            </a:r>
          </a:p>
          <a:p>
            <a:pPr algn="l" marL="1295392" indent="-323848" lvl="3">
              <a:lnSpc>
                <a:spcPts val="2439"/>
              </a:lnSpc>
              <a:buFont typeface="Arial"/>
              <a:buChar char="￭"/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Validation Accuracy: Accuracy on validation dataset.</a:t>
            </a:r>
          </a:p>
          <a:p>
            <a:pPr algn="l">
              <a:lnSpc>
                <a:spcPts val="2439"/>
              </a:lnSpc>
            </a:pPr>
          </a:p>
          <a:p>
            <a:pPr algn="l">
              <a:lnSpc>
                <a:spcPts val="2439"/>
              </a:lnSpc>
            </a:pPr>
          </a:p>
          <a:p>
            <a:pPr algn="l">
              <a:lnSpc>
                <a:spcPts val="2439"/>
              </a:lnSpc>
            </a:pPr>
          </a:p>
          <a:p>
            <a:pPr algn="l">
              <a:lnSpc>
                <a:spcPts val="2439"/>
              </a:lnSpc>
            </a:pPr>
          </a:p>
          <a:p>
            <a:pPr algn="l">
              <a:lnSpc>
                <a:spcPts val="2439"/>
              </a:lnSpc>
            </a:pPr>
          </a:p>
          <a:p>
            <a:pPr algn="l">
              <a:lnSpc>
                <a:spcPts val="2439"/>
              </a:lnSpc>
            </a:pPr>
            <a:r>
              <a:rPr lang="en-US" sz="1999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        </a:t>
            </a:r>
          </a:p>
          <a:p>
            <a:pPr algn="l">
              <a:lnSpc>
                <a:spcPts val="2439"/>
              </a:lnSpc>
            </a:pPr>
          </a:p>
          <a:p>
            <a:pPr algn="l">
              <a:lnSpc>
                <a:spcPts val="2439"/>
              </a:lnSpc>
            </a:pPr>
          </a:p>
          <a:p>
            <a:pPr algn="l">
              <a:lnSpc>
                <a:spcPts val="243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295847" y="3069315"/>
            <a:ext cx="7626917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and Validation Process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947448" y="3539459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511515" y="1052657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12274" y="1785071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061814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5826925" y="2822940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07397" y="1080864"/>
            <a:ext cx="8481957" cy="143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7"/>
              </a:lnSpc>
              <a:spcBef>
                <a:spcPct val="0"/>
              </a:spcBef>
            </a:pPr>
            <a:r>
              <a:rPr lang="en-US" b="true" sz="513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KAN Classifier Training Process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61132" y="3584397"/>
            <a:ext cx="11592056" cy="6661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3"/>
              </a:lnSpc>
            </a:pPr>
            <a:r>
              <a:rPr lang="en-US" sz="252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Epochs: </a:t>
            </a: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10 iterations</a:t>
            </a:r>
          </a:p>
          <a:p>
            <a:pPr algn="l">
              <a:lnSpc>
                <a:spcPts val="3083"/>
              </a:lnSpc>
            </a:pPr>
          </a:p>
          <a:p>
            <a:pPr algn="l">
              <a:lnSpc>
                <a:spcPts val="3083"/>
              </a:lnSpc>
            </a:pPr>
            <a:r>
              <a:rPr lang="en-US" sz="252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Process:</a:t>
            </a:r>
          </a:p>
          <a:p>
            <a:pPr algn="l" marL="545593" indent="-272797" lvl="1">
              <a:lnSpc>
                <a:spcPts val="3083"/>
              </a:lnSpc>
              <a:buFont typeface="Arial"/>
              <a:buChar char="•"/>
            </a:pPr>
            <a:r>
              <a:rPr lang="en-US" b="true" sz="2527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Device: </a:t>
            </a: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GPU or CPU depending on availability.</a:t>
            </a:r>
          </a:p>
          <a:p>
            <a:pPr algn="l" marL="545593" indent="-272797" lvl="1">
              <a:lnSpc>
                <a:spcPts val="3083"/>
              </a:lnSpc>
              <a:buFont typeface="Arial"/>
              <a:buChar char="•"/>
            </a:pPr>
            <a:r>
              <a:rPr lang="en-US" b="true" sz="2527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Model: </a:t>
            </a: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KANResNet18 initialized for binary classification (2 classes).</a:t>
            </a:r>
          </a:p>
          <a:p>
            <a:pPr algn="l" marL="545593" indent="-272797" lvl="1">
              <a:lnSpc>
                <a:spcPts val="3083"/>
              </a:lnSpc>
              <a:buFont typeface="Arial"/>
              <a:buChar char="•"/>
            </a:pPr>
            <a:r>
              <a:rPr lang="en-US" b="true" sz="2527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Loss Function:</a:t>
            </a: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 CrossEntropyLoss for classification tasks.</a:t>
            </a:r>
          </a:p>
          <a:p>
            <a:pPr algn="l" marL="545593" indent="-272797" lvl="1">
              <a:lnSpc>
                <a:spcPts val="3083"/>
              </a:lnSpc>
              <a:buFont typeface="Arial"/>
              <a:buChar char="•"/>
            </a:pPr>
            <a:r>
              <a:rPr lang="en-US" b="true" sz="2527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Optimizer:</a:t>
            </a: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 Adam with a learning rate of 0.001.</a:t>
            </a:r>
          </a:p>
          <a:p>
            <a:pPr algn="l" marL="545593" indent="-272797" lvl="1">
              <a:lnSpc>
                <a:spcPts val="3083"/>
              </a:lnSpc>
              <a:buFont typeface="Arial"/>
              <a:buChar char="•"/>
            </a:pPr>
            <a:r>
              <a:rPr lang="en-US" b="true" sz="2527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Epochs: </a:t>
            </a: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10 iterations of training and validation.</a:t>
            </a:r>
          </a:p>
          <a:p>
            <a:pPr algn="l">
              <a:lnSpc>
                <a:spcPts val="3083"/>
              </a:lnSpc>
            </a:pPr>
            <a:r>
              <a:rPr lang="en-US" sz="252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Process per Epoch:</a:t>
            </a:r>
          </a:p>
          <a:p>
            <a:pPr algn="l" marL="545593" indent="-272797" lvl="1">
              <a:lnSpc>
                <a:spcPts val="3083"/>
              </a:lnSpc>
              <a:buFont typeface="Arial"/>
              <a:buChar char="•"/>
            </a:pP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Train the model on training data.</a:t>
            </a:r>
          </a:p>
          <a:p>
            <a:pPr algn="l" marL="545593" indent="-272797" lvl="1">
              <a:lnSpc>
                <a:spcPts val="3083"/>
              </a:lnSpc>
              <a:buFont typeface="Arial"/>
              <a:buChar char="•"/>
            </a:pP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Evaluate model performance on validation data.</a:t>
            </a:r>
          </a:p>
          <a:p>
            <a:pPr algn="l">
              <a:lnSpc>
                <a:spcPts val="3083"/>
              </a:lnSpc>
            </a:pPr>
            <a:r>
              <a:rPr lang="en-US" sz="2527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Print:</a:t>
            </a:r>
          </a:p>
          <a:p>
            <a:pPr algn="l" marL="545593" indent="-272797" lvl="1">
              <a:lnSpc>
                <a:spcPts val="3083"/>
              </a:lnSpc>
              <a:buFont typeface="Arial"/>
              <a:buChar char="•"/>
            </a:pP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Train Loss and Train Accuracy</a:t>
            </a:r>
          </a:p>
          <a:p>
            <a:pPr algn="l" marL="545593" indent="-272797" lvl="1">
              <a:lnSpc>
                <a:spcPts val="3083"/>
              </a:lnSpc>
              <a:buFont typeface="Arial"/>
              <a:buChar char="•"/>
            </a:pPr>
            <a:r>
              <a:rPr lang="en-US" sz="2527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Validation Loss and Validation Accuracy</a:t>
            </a:r>
          </a:p>
          <a:p>
            <a:pPr algn="l">
              <a:lnSpc>
                <a:spcPts val="3083"/>
              </a:lnSpc>
            </a:pPr>
          </a:p>
          <a:p>
            <a:pPr algn="l">
              <a:lnSpc>
                <a:spcPts val="3083"/>
              </a:lnSpc>
            </a:pPr>
          </a:p>
          <a:p>
            <a:pPr algn="l">
              <a:lnSpc>
                <a:spcPts val="3083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461132" y="2752113"/>
            <a:ext cx="7626917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Main Training loop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182917" y="3360926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1" y="0"/>
                </a:lnTo>
                <a:lnTo>
                  <a:pt x="1765701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9064125" cy="3795843"/>
            <a:chOff x="0" y="0"/>
            <a:chExt cx="3052490" cy="60777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52490" cy="607779"/>
            </a:xfrm>
            <a:custGeom>
              <a:avLst/>
              <a:gdLst/>
              <a:ahLst/>
              <a:cxnLst/>
              <a:rect r="r" b="b" t="t" l="l"/>
              <a:pathLst>
                <a:path h="607779" w="3052490">
                  <a:moveTo>
                    <a:pt x="9340" y="0"/>
                  </a:moveTo>
                  <a:lnTo>
                    <a:pt x="3043150" y="0"/>
                  </a:lnTo>
                  <a:cubicBezTo>
                    <a:pt x="3045627" y="0"/>
                    <a:pt x="3048003" y="984"/>
                    <a:pt x="3049755" y="2736"/>
                  </a:cubicBezTo>
                  <a:cubicBezTo>
                    <a:pt x="3051506" y="4487"/>
                    <a:pt x="3052490" y="6863"/>
                    <a:pt x="3052490" y="9340"/>
                  </a:cubicBezTo>
                  <a:lnTo>
                    <a:pt x="3052490" y="598439"/>
                  </a:lnTo>
                  <a:cubicBezTo>
                    <a:pt x="3052490" y="603597"/>
                    <a:pt x="3048309" y="607779"/>
                    <a:pt x="3043150" y="607779"/>
                  </a:cubicBezTo>
                  <a:lnTo>
                    <a:pt x="9340" y="607779"/>
                  </a:lnTo>
                  <a:cubicBezTo>
                    <a:pt x="6863" y="607779"/>
                    <a:pt x="4487" y="606795"/>
                    <a:pt x="2736" y="605043"/>
                  </a:cubicBezTo>
                  <a:cubicBezTo>
                    <a:pt x="984" y="603292"/>
                    <a:pt x="0" y="600916"/>
                    <a:pt x="0" y="598439"/>
                  </a:cubicBezTo>
                  <a:lnTo>
                    <a:pt x="0" y="9340"/>
                  </a:lnTo>
                  <a:cubicBezTo>
                    <a:pt x="0" y="6863"/>
                    <a:pt x="984" y="4487"/>
                    <a:pt x="2736" y="2736"/>
                  </a:cubicBezTo>
                  <a:cubicBezTo>
                    <a:pt x="4487" y="984"/>
                    <a:pt x="6863" y="0"/>
                    <a:pt x="934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138338" r="0" b="-13833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892015" y="343229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504475" y="-263831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8234" y="6700666"/>
            <a:ext cx="4321316" cy="2311904"/>
          </a:xfrm>
          <a:custGeom>
            <a:avLst/>
            <a:gdLst/>
            <a:ahLst/>
            <a:cxnLst/>
            <a:rect r="r" b="b" t="t" l="l"/>
            <a:pathLst>
              <a:path h="2311904" w="4321316">
                <a:moveTo>
                  <a:pt x="0" y="0"/>
                </a:moveTo>
                <a:lnTo>
                  <a:pt x="4321315" y="0"/>
                </a:lnTo>
                <a:lnTo>
                  <a:pt x="4321315" y="2311904"/>
                </a:lnTo>
                <a:lnTo>
                  <a:pt x="0" y="2311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37661" y="2888372"/>
            <a:ext cx="4812679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Our Team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075373" y="4424319"/>
            <a:ext cx="4676875" cy="55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958" indent="-364979" lvl="1">
              <a:lnSpc>
                <a:spcPts val="4124"/>
              </a:lnSpc>
              <a:buFont typeface="Arial"/>
              <a:buChar char="•"/>
            </a:pPr>
            <a:r>
              <a:rPr lang="en-US" b="true" sz="338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Omar Ayman</a:t>
            </a:r>
            <a:r>
              <a:rPr lang="en-US" b="true" sz="338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075373" y="5606356"/>
            <a:ext cx="4676875" cy="55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958" indent="-364979" lvl="1">
              <a:lnSpc>
                <a:spcPts val="4124"/>
              </a:lnSpc>
              <a:buFont typeface="Arial"/>
              <a:buChar char="•"/>
            </a:pPr>
            <a:r>
              <a:rPr lang="en-US" b="true" sz="338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Ahmed Khaled</a:t>
            </a:r>
            <a:r>
              <a:rPr lang="en-US" b="true" sz="338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05604" y="4424319"/>
            <a:ext cx="4676875" cy="55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958" indent="-364979" lvl="1">
              <a:lnSpc>
                <a:spcPts val="4124"/>
              </a:lnSpc>
              <a:buFont typeface="Arial"/>
              <a:buChar char="•"/>
            </a:pPr>
            <a:r>
              <a:rPr lang="en-US" b="true" sz="338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Mariam Amgad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75373" y="6807444"/>
            <a:ext cx="4676875" cy="55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958" indent="-364979" lvl="1">
              <a:lnSpc>
                <a:spcPts val="4124"/>
              </a:lnSpc>
              <a:buFont typeface="Arial"/>
              <a:buChar char="•"/>
            </a:pPr>
            <a:r>
              <a:rPr lang="en-US" b="true" sz="338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Roaa Alaa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005604" y="5606356"/>
            <a:ext cx="4676875" cy="55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9958" indent="-364979" lvl="1">
              <a:lnSpc>
                <a:spcPts val="4124"/>
              </a:lnSpc>
              <a:buFont typeface="Arial"/>
              <a:buChar char="•"/>
            </a:pPr>
            <a:r>
              <a:rPr lang="en-US" b="true" sz="338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Yasmin Zidan</a:t>
            </a:r>
            <a:r>
              <a:rPr lang="en-US" b="true" sz="338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5179" y="7322731"/>
            <a:ext cx="5306769" cy="106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4"/>
              </a:lnSpc>
            </a:pPr>
            <a:r>
              <a:rPr lang="en-US" b="true" sz="338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Supervised by: Dr.Marwa Reda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181842" y="2705378"/>
            <a:ext cx="4143638" cy="6683287"/>
          </a:xfrm>
          <a:custGeom>
            <a:avLst/>
            <a:gdLst/>
            <a:ahLst/>
            <a:cxnLst/>
            <a:rect r="r" b="b" t="t" l="l"/>
            <a:pathLst>
              <a:path h="6683287" w="4143638">
                <a:moveTo>
                  <a:pt x="4143638" y="0"/>
                </a:moveTo>
                <a:lnTo>
                  <a:pt x="0" y="0"/>
                </a:lnTo>
                <a:lnTo>
                  <a:pt x="0" y="6683287"/>
                </a:lnTo>
                <a:lnTo>
                  <a:pt x="4143638" y="6683287"/>
                </a:lnTo>
                <a:lnTo>
                  <a:pt x="41436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74481" y="2366079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8256" y="7445195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18181" y="3872373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05897" y="1234299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5" y="0"/>
                </a:lnTo>
                <a:lnTo>
                  <a:pt x="2232435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2011" y="6047021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6" y="0"/>
                </a:lnTo>
                <a:lnTo>
                  <a:pt x="2232436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20856" y="5837401"/>
            <a:ext cx="11301259" cy="2839441"/>
          </a:xfrm>
          <a:custGeom>
            <a:avLst/>
            <a:gdLst/>
            <a:ahLst/>
            <a:cxnLst/>
            <a:rect r="r" b="b" t="t" l="l"/>
            <a:pathLst>
              <a:path h="2839441" w="11301259">
                <a:moveTo>
                  <a:pt x="0" y="0"/>
                </a:moveTo>
                <a:lnTo>
                  <a:pt x="11301259" y="0"/>
                </a:lnTo>
                <a:lnTo>
                  <a:pt x="11301259" y="2839441"/>
                </a:lnTo>
                <a:lnTo>
                  <a:pt x="0" y="283944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155736" y="2128611"/>
            <a:ext cx="3976527" cy="1191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4"/>
              </a:lnSpc>
              <a:spcBef>
                <a:spcPct val="0"/>
              </a:spcBef>
            </a:pPr>
            <a:r>
              <a:rPr lang="en-US" b="true" sz="809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95546" y="3799746"/>
            <a:ext cx="5473435" cy="431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88"/>
              </a:lnSpc>
            </a:pPr>
            <a:r>
              <a:rPr lang="en-US" sz="2695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Monitored Per Epoch: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395546" y="4253352"/>
            <a:ext cx="6245763" cy="121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3240" indent="-281620" lvl="1">
              <a:lnSpc>
                <a:spcPts val="3182"/>
              </a:lnSpc>
              <a:buFont typeface="Arial"/>
              <a:buChar char="•"/>
            </a:pPr>
            <a:r>
              <a:rPr lang="en-US" b="true" sz="2608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Training Loss , Accuracy </a:t>
            </a:r>
          </a:p>
          <a:p>
            <a:pPr algn="l" marL="563240" indent="-281620" lvl="1">
              <a:lnSpc>
                <a:spcPts val="3182"/>
              </a:lnSpc>
              <a:buFont typeface="Arial"/>
              <a:buChar char="•"/>
            </a:pPr>
            <a:r>
              <a:rPr lang="en-US" b="true" sz="2608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Validation loss, Accuracy</a:t>
            </a:r>
          </a:p>
          <a:p>
            <a:pPr algn="l">
              <a:lnSpc>
                <a:spcPts val="3182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815945" y="4824115"/>
            <a:ext cx="357065" cy="357065"/>
            <a:chOff x="0" y="0"/>
            <a:chExt cx="94042" cy="9404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4608742" y="3631478"/>
            <a:ext cx="3056450" cy="1533782"/>
          </a:xfrm>
          <a:custGeom>
            <a:avLst/>
            <a:gdLst/>
            <a:ahLst/>
            <a:cxnLst/>
            <a:rect r="r" b="b" t="t" l="l"/>
            <a:pathLst>
              <a:path h="1533782" w="3056450">
                <a:moveTo>
                  <a:pt x="3056450" y="0"/>
                </a:moveTo>
                <a:lnTo>
                  <a:pt x="0" y="0"/>
                </a:lnTo>
                <a:lnTo>
                  <a:pt x="0" y="1533782"/>
                </a:lnTo>
                <a:lnTo>
                  <a:pt x="3056450" y="1533782"/>
                </a:lnTo>
                <a:lnTo>
                  <a:pt x="30564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58816" y="2214070"/>
            <a:ext cx="4841307" cy="7044230"/>
          </a:xfrm>
          <a:custGeom>
            <a:avLst/>
            <a:gdLst/>
            <a:ahLst/>
            <a:cxnLst/>
            <a:rect r="r" b="b" t="t" l="l"/>
            <a:pathLst>
              <a:path h="7044230" w="4841307">
                <a:moveTo>
                  <a:pt x="4841307" y="0"/>
                </a:moveTo>
                <a:lnTo>
                  <a:pt x="0" y="0"/>
                </a:lnTo>
                <a:lnTo>
                  <a:pt x="0" y="7044230"/>
                </a:lnTo>
                <a:lnTo>
                  <a:pt x="4841307" y="7044230"/>
                </a:lnTo>
                <a:lnTo>
                  <a:pt x="484130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92015" y="343229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15945" y="2359331"/>
            <a:ext cx="6483384" cy="172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Model Evaluation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23762" y="4811460"/>
            <a:ext cx="2839866" cy="35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6"/>
              </a:lnSpc>
            </a:pPr>
            <a:r>
              <a:rPr lang="en-US" sz="2185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Evaluation Metrics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23762" y="5488205"/>
            <a:ext cx="7957418" cy="377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5440" indent="-222720" lvl="1">
              <a:lnSpc>
                <a:spcPts val="2517"/>
              </a:lnSpc>
              <a:buFont typeface="Arial"/>
              <a:buChar char="•"/>
            </a:pPr>
            <a:r>
              <a:rPr lang="en-US" b="true" sz="2063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After training, the model's performance is evaluated using the(MLP or KAN) Classifier on the training and validation datasets.</a:t>
            </a:r>
          </a:p>
          <a:p>
            <a:pPr algn="l" marL="445440" indent="-222720" lvl="1">
              <a:lnSpc>
                <a:spcPts val="2517"/>
              </a:lnSpc>
              <a:buFont typeface="Arial"/>
              <a:buChar char="•"/>
            </a:pPr>
            <a:r>
              <a:rPr lang="en-US" b="true" sz="2063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Metrics calculated include:</a:t>
            </a:r>
          </a:p>
          <a:p>
            <a:pPr algn="l" marL="890880" indent="-296960" lvl="2">
              <a:lnSpc>
                <a:spcPts val="2517"/>
              </a:lnSpc>
              <a:buFont typeface="Arial"/>
              <a:buChar char="⚬"/>
            </a:pPr>
            <a:r>
              <a:rPr lang="en-US" b="true" sz="2063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Accuracy: The percentage of correctly predicted samples.</a:t>
            </a:r>
          </a:p>
          <a:p>
            <a:pPr algn="l" marL="890880" indent="-296960" lvl="2">
              <a:lnSpc>
                <a:spcPts val="2517"/>
              </a:lnSpc>
              <a:buFont typeface="Arial"/>
              <a:buChar char="⚬"/>
            </a:pPr>
            <a:r>
              <a:rPr lang="en-US" b="true" sz="2063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Precision: The ratio of true positives to predicted positives (how accurate are the positive predictions).</a:t>
            </a:r>
          </a:p>
          <a:p>
            <a:pPr algn="l" marL="890880" indent="-296960" lvl="2">
              <a:lnSpc>
                <a:spcPts val="2517"/>
              </a:lnSpc>
              <a:buFont typeface="Arial"/>
              <a:buChar char="⚬"/>
            </a:pPr>
            <a:r>
              <a:rPr lang="en-US" b="true" sz="2063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Recall: The ratio of true positives to actual positives (sensitivity of the model).</a:t>
            </a:r>
          </a:p>
          <a:p>
            <a:pPr algn="l" marL="890880" indent="-296960" lvl="2">
              <a:lnSpc>
                <a:spcPts val="2517"/>
              </a:lnSpc>
              <a:buFont typeface="Arial"/>
              <a:buChar char="⚬"/>
            </a:pPr>
            <a:r>
              <a:rPr lang="en-US" b="true" sz="2063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F1-Score: The harmonic mean of precision and recall.</a:t>
            </a:r>
          </a:p>
          <a:p>
            <a:pPr algn="l">
              <a:lnSpc>
                <a:spcPts val="2517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-395834" y="6322096"/>
            <a:ext cx="3056450" cy="1533782"/>
          </a:xfrm>
          <a:custGeom>
            <a:avLst/>
            <a:gdLst/>
            <a:ahLst/>
            <a:cxnLst/>
            <a:rect r="r" b="b" t="t" l="l"/>
            <a:pathLst>
              <a:path h="1533782" w="3056450">
                <a:moveTo>
                  <a:pt x="3056450" y="0"/>
                </a:moveTo>
                <a:lnTo>
                  <a:pt x="0" y="0"/>
                </a:lnTo>
                <a:lnTo>
                  <a:pt x="0" y="1533782"/>
                </a:lnTo>
                <a:lnTo>
                  <a:pt x="3056450" y="1533782"/>
                </a:lnTo>
                <a:lnTo>
                  <a:pt x="305645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04475" y="-263831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181842" y="2705378"/>
            <a:ext cx="4143638" cy="6683287"/>
          </a:xfrm>
          <a:custGeom>
            <a:avLst/>
            <a:gdLst/>
            <a:ahLst/>
            <a:cxnLst/>
            <a:rect r="r" b="b" t="t" l="l"/>
            <a:pathLst>
              <a:path h="6683287" w="4143638">
                <a:moveTo>
                  <a:pt x="4143638" y="0"/>
                </a:moveTo>
                <a:lnTo>
                  <a:pt x="0" y="0"/>
                </a:lnTo>
                <a:lnTo>
                  <a:pt x="0" y="6683287"/>
                </a:lnTo>
                <a:lnTo>
                  <a:pt x="4143638" y="6683287"/>
                </a:lnTo>
                <a:lnTo>
                  <a:pt x="41436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74481" y="2366079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8256" y="7445195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2235" y="3140794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05897" y="1234299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5" y="0"/>
                </a:lnTo>
                <a:lnTo>
                  <a:pt x="2232435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2011" y="6047021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6" y="0"/>
                </a:lnTo>
                <a:lnTo>
                  <a:pt x="2232436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54680" y="4642269"/>
            <a:ext cx="10504620" cy="4746396"/>
          </a:xfrm>
          <a:custGeom>
            <a:avLst/>
            <a:gdLst/>
            <a:ahLst/>
            <a:cxnLst/>
            <a:rect r="r" b="b" t="t" l="l"/>
            <a:pathLst>
              <a:path h="4746396" w="10504620">
                <a:moveTo>
                  <a:pt x="0" y="0"/>
                </a:moveTo>
                <a:lnTo>
                  <a:pt x="10504620" y="0"/>
                </a:lnTo>
                <a:lnTo>
                  <a:pt x="10504620" y="4746396"/>
                </a:lnTo>
                <a:lnTo>
                  <a:pt x="0" y="47463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91331" y="448426"/>
            <a:ext cx="10666378" cy="225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4"/>
              </a:lnSpc>
              <a:spcBef>
                <a:spcPct val="0"/>
              </a:spcBef>
            </a:pPr>
            <a:r>
              <a:rPr lang="en-US" b="true" sz="809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of Evaluation for MLP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75379" y="3167063"/>
            <a:ext cx="6898283" cy="69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414" indent="-276207" lvl="1">
              <a:lnSpc>
                <a:spcPts val="2661"/>
              </a:lnSpc>
              <a:buFont typeface="Arial"/>
              <a:buChar char="•"/>
            </a:pPr>
            <a:r>
              <a:rPr lang="en-US" b="true" sz="2558">
                <a:solidFill>
                  <a:srgbClr val="063050"/>
                </a:solidFill>
                <a:latin typeface="Raleway Bold"/>
                <a:ea typeface="Raleway Bold"/>
                <a:cs typeface="Raleway Bold"/>
                <a:sym typeface="Raleway Bold"/>
              </a:rPr>
              <a:t>Train Accuracy, precision, Recall, F1 </a:t>
            </a:r>
          </a:p>
          <a:p>
            <a:pPr algn="l" marL="552414" indent="-276207" lvl="1">
              <a:lnSpc>
                <a:spcPts val="2661"/>
              </a:lnSpc>
              <a:buFont typeface="Arial"/>
              <a:buChar char="•"/>
            </a:pPr>
            <a:r>
              <a:rPr lang="en-US" b="true" sz="2558">
                <a:solidFill>
                  <a:srgbClr val="063050"/>
                </a:solidFill>
                <a:latin typeface="Raleway Bold"/>
                <a:ea typeface="Raleway Bold"/>
                <a:cs typeface="Raleway Bold"/>
                <a:sym typeface="Raleway Bold"/>
              </a:rPr>
              <a:t>Validation Accuracy, Precision, Recall, F1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181842" y="2705378"/>
            <a:ext cx="4143638" cy="6683287"/>
          </a:xfrm>
          <a:custGeom>
            <a:avLst/>
            <a:gdLst/>
            <a:ahLst/>
            <a:cxnLst/>
            <a:rect r="r" b="b" t="t" l="l"/>
            <a:pathLst>
              <a:path h="6683287" w="4143638">
                <a:moveTo>
                  <a:pt x="4143638" y="0"/>
                </a:moveTo>
                <a:lnTo>
                  <a:pt x="0" y="0"/>
                </a:lnTo>
                <a:lnTo>
                  <a:pt x="0" y="6683287"/>
                </a:lnTo>
                <a:lnTo>
                  <a:pt x="4143638" y="6683287"/>
                </a:lnTo>
                <a:lnTo>
                  <a:pt x="41436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74481" y="2366079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8256" y="7445195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2235" y="3140794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05897" y="1234299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5" y="0"/>
                </a:lnTo>
                <a:lnTo>
                  <a:pt x="2232435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2011" y="6047021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6" y="0"/>
                </a:lnTo>
                <a:lnTo>
                  <a:pt x="2232436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144000" y="3935282"/>
            <a:ext cx="7213710" cy="5453383"/>
          </a:xfrm>
          <a:custGeom>
            <a:avLst/>
            <a:gdLst/>
            <a:ahLst/>
            <a:cxnLst/>
            <a:rect r="r" b="b" t="t" l="l"/>
            <a:pathLst>
              <a:path h="5453383" w="7213710">
                <a:moveTo>
                  <a:pt x="0" y="0"/>
                </a:moveTo>
                <a:lnTo>
                  <a:pt x="7213710" y="0"/>
                </a:lnTo>
                <a:lnTo>
                  <a:pt x="7213710" y="5453383"/>
                </a:lnTo>
                <a:lnTo>
                  <a:pt x="0" y="54533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91331" y="448426"/>
            <a:ext cx="10666378" cy="225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4"/>
              </a:lnSpc>
              <a:spcBef>
                <a:spcPct val="0"/>
              </a:spcBef>
            </a:pPr>
            <a:r>
              <a:rPr lang="en-US" b="true" sz="809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of Evaluation for MLP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39487" y="3260830"/>
            <a:ext cx="3685034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063050"/>
                </a:solidFill>
                <a:latin typeface="Raleway Bold"/>
                <a:ea typeface="Raleway Bold"/>
                <a:cs typeface="Raleway Bold"/>
                <a:sym typeface="Raleway Bold"/>
              </a:rPr>
              <a:t>Confusion Matrix 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181842" y="2705378"/>
            <a:ext cx="4143638" cy="6683287"/>
          </a:xfrm>
          <a:custGeom>
            <a:avLst/>
            <a:gdLst/>
            <a:ahLst/>
            <a:cxnLst/>
            <a:rect r="r" b="b" t="t" l="l"/>
            <a:pathLst>
              <a:path h="6683287" w="4143638">
                <a:moveTo>
                  <a:pt x="4143638" y="0"/>
                </a:moveTo>
                <a:lnTo>
                  <a:pt x="0" y="0"/>
                </a:lnTo>
                <a:lnTo>
                  <a:pt x="0" y="6683287"/>
                </a:lnTo>
                <a:lnTo>
                  <a:pt x="4143638" y="6683287"/>
                </a:lnTo>
                <a:lnTo>
                  <a:pt x="41436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74481" y="2366079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8256" y="7445195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2235" y="3140794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05897" y="1234299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5" y="0"/>
                </a:lnTo>
                <a:lnTo>
                  <a:pt x="2232435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2011" y="6047021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6" y="0"/>
                </a:lnTo>
                <a:lnTo>
                  <a:pt x="2232436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2400398" y="3154945"/>
            <a:ext cx="357065" cy="357065"/>
            <a:chOff x="0" y="0"/>
            <a:chExt cx="94042" cy="9404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6812235" y="4869164"/>
            <a:ext cx="5268956" cy="4103327"/>
          </a:xfrm>
          <a:custGeom>
            <a:avLst/>
            <a:gdLst/>
            <a:ahLst/>
            <a:cxnLst/>
            <a:rect r="r" b="b" t="t" l="l"/>
            <a:pathLst>
              <a:path h="4103327" w="5268956">
                <a:moveTo>
                  <a:pt x="0" y="0"/>
                </a:moveTo>
                <a:lnTo>
                  <a:pt x="5268956" y="0"/>
                </a:lnTo>
                <a:lnTo>
                  <a:pt x="5268956" y="4103327"/>
                </a:lnTo>
                <a:lnTo>
                  <a:pt x="0" y="4103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00398" y="4869164"/>
            <a:ext cx="5072059" cy="4103327"/>
          </a:xfrm>
          <a:custGeom>
            <a:avLst/>
            <a:gdLst/>
            <a:ahLst/>
            <a:cxnLst/>
            <a:rect r="r" b="b" t="t" l="l"/>
            <a:pathLst>
              <a:path h="4103327" w="5072059">
                <a:moveTo>
                  <a:pt x="0" y="0"/>
                </a:moveTo>
                <a:lnTo>
                  <a:pt x="5072059" y="0"/>
                </a:lnTo>
                <a:lnTo>
                  <a:pt x="5072059" y="4103327"/>
                </a:lnTo>
                <a:lnTo>
                  <a:pt x="0" y="4103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691331" y="448426"/>
            <a:ext cx="10666378" cy="225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4"/>
              </a:lnSpc>
              <a:spcBef>
                <a:spcPct val="0"/>
              </a:spcBef>
            </a:pPr>
            <a:r>
              <a:rPr lang="en-US" b="true" sz="809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of Evaluation for MLP 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39487" y="3155218"/>
            <a:ext cx="3685034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063050"/>
                </a:solidFill>
                <a:latin typeface="Raleway Bold"/>
                <a:ea typeface="Raleway Bold"/>
                <a:cs typeface="Raleway Bold"/>
                <a:sym typeface="Raleway Bold"/>
              </a:rPr>
              <a:t>Accuracy Plot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20863" y="3141067"/>
            <a:ext cx="3685034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063050"/>
                </a:solidFill>
                <a:latin typeface="Raleway Bold"/>
                <a:ea typeface="Raleway Bold"/>
                <a:cs typeface="Raleway Bold"/>
                <a:sym typeface="Raleway Bold"/>
              </a:rPr>
              <a:t>Loss  Plot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181842" y="2705378"/>
            <a:ext cx="4143638" cy="6683287"/>
          </a:xfrm>
          <a:custGeom>
            <a:avLst/>
            <a:gdLst/>
            <a:ahLst/>
            <a:cxnLst/>
            <a:rect r="r" b="b" t="t" l="l"/>
            <a:pathLst>
              <a:path h="6683287" w="4143638">
                <a:moveTo>
                  <a:pt x="4143638" y="0"/>
                </a:moveTo>
                <a:lnTo>
                  <a:pt x="0" y="0"/>
                </a:lnTo>
                <a:lnTo>
                  <a:pt x="0" y="6683287"/>
                </a:lnTo>
                <a:lnTo>
                  <a:pt x="4143638" y="6683287"/>
                </a:lnTo>
                <a:lnTo>
                  <a:pt x="414363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774481" y="2366079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-208256" y="7445195"/>
            <a:ext cx="4780196" cy="2503085"/>
          </a:xfrm>
          <a:custGeom>
            <a:avLst/>
            <a:gdLst/>
            <a:ahLst/>
            <a:cxnLst/>
            <a:rect r="r" b="b" t="t" l="l"/>
            <a:pathLst>
              <a:path h="2503085" w="4780196">
                <a:moveTo>
                  <a:pt x="4780196" y="0"/>
                </a:moveTo>
                <a:lnTo>
                  <a:pt x="0" y="0"/>
                </a:lnTo>
                <a:lnTo>
                  <a:pt x="0" y="2503085"/>
                </a:lnTo>
                <a:lnTo>
                  <a:pt x="4780196" y="2503085"/>
                </a:lnTo>
                <a:lnTo>
                  <a:pt x="47801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812235" y="3140794"/>
            <a:ext cx="357065" cy="357065"/>
            <a:chOff x="0" y="0"/>
            <a:chExt cx="94042" cy="9404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705897" y="1234299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5" y="0"/>
                </a:lnTo>
                <a:lnTo>
                  <a:pt x="2232435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2011" y="6047021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6" y="0"/>
                </a:lnTo>
                <a:lnTo>
                  <a:pt x="2232436" y="2263560"/>
                </a:lnTo>
                <a:lnTo>
                  <a:pt x="0" y="22635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12235" y="4380665"/>
            <a:ext cx="11301259" cy="762835"/>
          </a:xfrm>
          <a:custGeom>
            <a:avLst/>
            <a:gdLst/>
            <a:ahLst/>
            <a:cxnLst/>
            <a:rect r="r" b="b" t="t" l="l"/>
            <a:pathLst>
              <a:path h="762835" w="11301259">
                <a:moveTo>
                  <a:pt x="0" y="0"/>
                </a:moveTo>
                <a:lnTo>
                  <a:pt x="11301259" y="0"/>
                </a:lnTo>
                <a:lnTo>
                  <a:pt x="11301259" y="762835"/>
                </a:lnTo>
                <a:lnTo>
                  <a:pt x="0" y="7628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91331" y="448426"/>
            <a:ext cx="10666378" cy="2256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14"/>
              </a:lnSpc>
              <a:spcBef>
                <a:spcPct val="0"/>
              </a:spcBef>
            </a:pPr>
            <a:r>
              <a:rPr lang="en-US" b="true" sz="8091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 of Evaluation for KAN 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75379" y="3167063"/>
            <a:ext cx="6071989" cy="69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414" indent="-276207" lvl="1">
              <a:lnSpc>
                <a:spcPts val="2661"/>
              </a:lnSpc>
              <a:buFont typeface="Arial"/>
              <a:buChar char="•"/>
            </a:pPr>
            <a:r>
              <a:rPr lang="en-US" b="true" sz="2558">
                <a:solidFill>
                  <a:srgbClr val="063050"/>
                </a:solidFill>
                <a:latin typeface="Raleway Bold"/>
                <a:ea typeface="Raleway Bold"/>
                <a:cs typeface="Raleway Bold"/>
                <a:sym typeface="Raleway Bold"/>
              </a:rPr>
              <a:t>Test Accuracy, precision, Recall, F1 </a:t>
            </a:r>
          </a:p>
          <a:p>
            <a:pPr algn="l">
              <a:lnSpc>
                <a:spcPts val="2661"/>
              </a:lnSpc>
            </a:pP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34908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53272" y="2616943"/>
            <a:ext cx="3793627" cy="5763798"/>
          </a:xfrm>
          <a:custGeom>
            <a:avLst/>
            <a:gdLst/>
            <a:ahLst/>
            <a:cxnLst/>
            <a:rect r="r" b="b" t="t" l="l"/>
            <a:pathLst>
              <a:path h="5763798" w="3793627">
                <a:moveTo>
                  <a:pt x="0" y="0"/>
                </a:moveTo>
                <a:lnTo>
                  <a:pt x="3793627" y="0"/>
                </a:lnTo>
                <a:lnTo>
                  <a:pt x="3793627" y="5763797"/>
                </a:lnTo>
                <a:lnTo>
                  <a:pt x="0" y="5763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3272" y="2263044"/>
            <a:ext cx="1663920" cy="1636693"/>
          </a:xfrm>
          <a:custGeom>
            <a:avLst/>
            <a:gdLst/>
            <a:ahLst/>
            <a:cxnLst/>
            <a:rect r="r" b="b" t="t" l="l"/>
            <a:pathLst>
              <a:path h="1636693" w="1663920">
                <a:moveTo>
                  <a:pt x="0" y="0"/>
                </a:moveTo>
                <a:lnTo>
                  <a:pt x="1663920" y="0"/>
                </a:lnTo>
                <a:lnTo>
                  <a:pt x="1663920" y="1636693"/>
                </a:lnTo>
                <a:lnTo>
                  <a:pt x="0" y="163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303085" y="5124450"/>
            <a:ext cx="5391937" cy="2671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Requires more training epochs to achieve comparable performance.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More prone to overfitting and oscillations during loss reduction.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Struggles with complex, highly nonlinear data.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MLP is computationally cheaper but sacrifices accuracy and generalization.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60616" y="4466179"/>
            <a:ext cx="2762054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MLP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94989" y="5124450"/>
            <a:ext cx="5345877" cy="3262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Achieves higher accuracy and F1-scores across training and validation datasets.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Demonstrates faster convergence due to its expressive and adaptive nature.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Produces smoother, interpretable mappings through learnable splines.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KAN has a slightly higher computational cost due to spline evaluations.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91462" y="4466179"/>
            <a:ext cx="2762054" cy="394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KAN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9825" y="2655043"/>
            <a:ext cx="11075331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Comparison MLP vs KAN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72140" y="146485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90204" y="8950469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22576" y="4506140"/>
            <a:ext cx="357065" cy="357065"/>
            <a:chOff x="0" y="0"/>
            <a:chExt cx="94042" cy="940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37924" y="4503117"/>
            <a:ext cx="357065" cy="357065"/>
            <a:chOff x="0" y="0"/>
            <a:chExt cx="94042" cy="940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814843" y="730581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781376" y="-2448993"/>
            <a:ext cx="5714810" cy="6701803"/>
          </a:xfrm>
          <a:custGeom>
            <a:avLst/>
            <a:gdLst/>
            <a:ahLst/>
            <a:cxnLst/>
            <a:rect r="r" b="b" t="t" l="l"/>
            <a:pathLst>
              <a:path h="6701803" w="5714810">
                <a:moveTo>
                  <a:pt x="0" y="0"/>
                </a:moveTo>
                <a:lnTo>
                  <a:pt x="5714811" y="0"/>
                </a:lnTo>
                <a:lnTo>
                  <a:pt x="5714811" y="6701803"/>
                </a:lnTo>
                <a:lnTo>
                  <a:pt x="0" y="6701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06821" y="210354"/>
            <a:ext cx="1663920" cy="1636693"/>
          </a:xfrm>
          <a:custGeom>
            <a:avLst/>
            <a:gdLst/>
            <a:ahLst/>
            <a:cxnLst/>
            <a:rect r="r" b="b" t="t" l="l"/>
            <a:pathLst>
              <a:path h="1636693" w="1663920">
                <a:moveTo>
                  <a:pt x="0" y="0"/>
                </a:moveTo>
                <a:lnTo>
                  <a:pt x="1663921" y="0"/>
                </a:lnTo>
                <a:lnTo>
                  <a:pt x="1663921" y="1636692"/>
                </a:lnTo>
                <a:lnTo>
                  <a:pt x="0" y="1636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64658" y="2195410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13111" y="8073403"/>
            <a:ext cx="3083622" cy="3126612"/>
          </a:xfrm>
          <a:custGeom>
            <a:avLst/>
            <a:gdLst/>
            <a:ahLst/>
            <a:cxnLst/>
            <a:rect r="r" b="b" t="t" l="l"/>
            <a:pathLst>
              <a:path h="3126612" w="3083622">
                <a:moveTo>
                  <a:pt x="0" y="0"/>
                </a:moveTo>
                <a:lnTo>
                  <a:pt x="3083622" y="0"/>
                </a:lnTo>
                <a:lnTo>
                  <a:pt x="3083622" y="3126613"/>
                </a:lnTo>
                <a:lnTo>
                  <a:pt x="0" y="31266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103432" y="2410008"/>
            <a:ext cx="10492995" cy="7415521"/>
          </a:xfrm>
          <a:custGeom>
            <a:avLst/>
            <a:gdLst/>
            <a:ahLst/>
            <a:cxnLst/>
            <a:rect r="r" b="b" t="t" l="l"/>
            <a:pathLst>
              <a:path h="7415521" w="10492995">
                <a:moveTo>
                  <a:pt x="0" y="0"/>
                </a:moveTo>
                <a:lnTo>
                  <a:pt x="10492994" y="0"/>
                </a:lnTo>
                <a:lnTo>
                  <a:pt x="10492994" y="7415521"/>
                </a:lnTo>
                <a:lnTo>
                  <a:pt x="0" y="741552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1244" t="-3531" r="-729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3491" y="923665"/>
            <a:ext cx="9892837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Key Observations 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25529" y="3404967"/>
            <a:ext cx="18939059" cy="1464829"/>
            <a:chOff x="0" y="0"/>
            <a:chExt cx="4988065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88065" cy="385799"/>
            </a:xfrm>
            <a:custGeom>
              <a:avLst/>
              <a:gdLst/>
              <a:ahLst/>
              <a:cxnLst/>
              <a:rect r="r" b="b" t="t" l="l"/>
              <a:pathLst>
                <a:path h="385799" w="4988065">
                  <a:moveTo>
                    <a:pt x="0" y="0"/>
                  </a:moveTo>
                  <a:lnTo>
                    <a:pt x="4988065" y="0"/>
                  </a:lnTo>
                  <a:lnTo>
                    <a:pt x="498806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498806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6993" y="4137382"/>
            <a:ext cx="3980134" cy="4114800"/>
          </a:xfrm>
          <a:custGeom>
            <a:avLst/>
            <a:gdLst/>
            <a:ahLst/>
            <a:cxnLst/>
            <a:rect r="r" b="b" t="t" l="l"/>
            <a:pathLst>
              <a:path h="4114800" w="3980134">
                <a:moveTo>
                  <a:pt x="0" y="0"/>
                </a:moveTo>
                <a:lnTo>
                  <a:pt x="3980134" y="0"/>
                </a:lnTo>
                <a:lnTo>
                  <a:pt x="39801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1588548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543611" y="3404967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76986" y="-468852"/>
            <a:ext cx="4335517" cy="4114800"/>
          </a:xfrm>
          <a:custGeom>
            <a:avLst/>
            <a:gdLst/>
            <a:ahLst/>
            <a:cxnLst/>
            <a:rect r="r" b="b" t="t" l="l"/>
            <a:pathLst>
              <a:path h="4114800" w="4335517">
                <a:moveTo>
                  <a:pt x="0" y="0"/>
                </a:moveTo>
                <a:lnTo>
                  <a:pt x="4335518" y="0"/>
                </a:lnTo>
                <a:lnTo>
                  <a:pt x="43355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660616" y="3511872"/>
            <a:ext cx="8449147" cy="1371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24"/>
              </a:lnSpc>
              <a:spcBef>
                <a:spcPct val="0"/>
              </a:spcBef>
            </a:pPr>
            <a:r>
              <a:rPr lang="en-US" b="true" sz="9350">
                <a:solidFill>
                  <a:srgbClr val="F4F4F4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You!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850920" y="5420301"/>
            <a:ext cx="4676875" cy="569728"/>
          </a:xfrm>
          <a:custGeom>
            <a:avLst/>
            <a:gdLst/>
            <a:ahLst/>
            <a:cxnLst/>
            <a:rect r="r" b="b" t="t" l="l"/>
            <a:pathLst>
              <a:path h="569728" w="4676875">
                <a:moveTo>
                  <a:pt x="0" y="0"/>
                </a:moveTo>
                <a:lnTo>
                  <a:pt x="4676875" y="0"/>
                </a:lnTo>
                <a:lnTo>
                  <a:pt x="4676875" y="569728"/>
                </a:lnTo>
                <a:lnTo>
                  <a:pt x="0" y="5697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850920" y="5539093"/>
            <a:ext cx="4676875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1"/>
              </a:lnSpc>
              <a:spcBef>
                <a:spcPct val="0"/>
              </a:spcBef>
            </a:pPr>
            <a:r>
              <a:rPr lang="en-US" b="true" sz="2558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Sources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0920" y="6290205"/>
            <a:ext cx="7191512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196BE4"/>
                </a:solidFill>
                <a:latin typeface="Raleway"/>
                <a:ea typeface="Raleway"/>
                <a:cs typeface="Raleway"/>
                <a:sym typeface="Raleway"/>
              </a:rPr>
              <a:t>https://github.com/mintisan/awesome-kan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50920" y="6947173"/>
            <a:ext cx="7191512" cy="69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196BE4"/>
                </a:solidFill>
                <a:latin typeface="Raleway"/>
                <a:ea typeface="Raleway"/>
                <a:cs typeface="Raleway"/>
                <a:sym typeface="Raleway"/>
              </a:rPr>
              <a:t>https://github.com/juntaoJianggavin/kan-cifar10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0920" y="7921386"/>
            <a:ext cx="7191512" cy="356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196BE4"/>
                </a:solidFill>
                <a:latin typeface="Raleway"/>
                <a:ea typeface="Raleway"/>
                <a:cs typeface="Raleway"/>
                <a:sym typeface="Raleway"/>
              </a:rPr>
              <a:t>https://www.arxiv.org/abs/2408.09371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0920" y="8668703"/>
            <a:ext cx="7191512" cy="69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196BE4"/>
                </a:solidFill>
                <a:latin typeface="Raleway"/>
                <a:ea typeface="Raleway"/>
                <a:cs typeface="Raleway"/>
                <a:sym typeface="Raleway"/>
              </a:rPr>
              <a:t>https://www.kaggle.com/datasets/birdy654/cifake-real-and-ai-generated-synthetic-images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87720" y="-811995"/>
            <a:ext cx="4313283" cy="4373418"/>
          </a:xfrm>
          <a:custGeom>
            <a:avLst/>
            <a:gdLst/>
            <a:ahLst/>
            <a:cxnLst/>
            <a:rect r="r" b="b" t="t" l="l"/>
            <a:pathLst>
              <a:path h="4373418" w="4313283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85508" y="2445749"/>
            <a:ext cx="14728021" cy="1464829"/>
            <a:chOff x="0" y="0"/>
            <a:chExt cx="3878985" cy="38579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78985" cy="385799"/>
            </a:xfrm>
            <a:custGeom>
              <a:avLst/>
              <a:gdLst/>
              <a:ahLst/>
              <a:cxnLst/>
              <a:rect r="r" b="b" t="t" l="l"/>
              <a:pathLst>
                <a:path h="385799" w="3878985">
                  <a:moveTo>
                    <a:pt x="0" y="0"/>
                  </a:moveTo>
                  <a:lnTo>
                    <a:pt x="3878985" y="0"/>
                  </a:lnTo>
                  <a:lnTo>
                    <a:pt x="3878985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28575"/>
              <a:ext cx="3878985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76799" y="2336074"/>
            <a:ext cx="6217418" cy="6922226"/>
          </a:xfrm>
          <a:custGeom>
            <a:avLst/>
            <a:gdLst/>
            <a:ahLst/>
            <a:cxnLst/>
            <a:rect r="r" b="b" t="t" l="l"/>
            <a:pathLst>
              <a:path h="6922226" w="6217418">
                <a:moveTo>
                  <a:pt x="0" y="0"/>
                </a:moveTo>
                <a:lnTo>
                  <a:pt x="6217418" y="0"/>
                </a:lnTo>
                <a:lnTo>
                  <a:pt x="6217418" y="6922226"/>
                </a:lnTo>
                <a:lnTo>
                  <a:pt x="0" y="69222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72581" y="5777357"/>
            <a:ext cx="4313283" cy="4373418"/>
          </a:xfrm>
          <a:custGeom>
            <a:avLst/>
            <a:gdLst/>
            <a:ahLst/>
            <a:cxnLst/>
            <a:rect r="r" b="b" t="t" l="l"/>
            <a:pathLst>
              <a:path h="4373418" w="4313283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961305" y="2743478"/>
            <a:ext cx="8542286" cy="172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</a:pPr>
            <a:r>
              <a:rPr lang="en-US" sz="6221" b="true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  <a:p>
            <a:pPr algn="l">
              <a:lnSpc>
                <a:spcPts val="647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298257" y="4182510"/>
            <a:ext cx="9961043" cy="422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6"/>
              </a:lnSpc>
            </a:pPr>
            <a:r>
              <a:rPr lang="en-US" sz="3029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With the rise of AI-generated media, it's becoming increasingly important to differentiate between real and artificial content. These distinctions are crucial  for media authenticity, cybersecurity, and even the entertainment industry.</a:t>
            </a:r>
          </a:p>
          <a:p>
            <a:pPr algn="l">
              <a:lnSpc>
                <a:spcPts val="3696"/>
              </a:lnSpc>
            </a:pPr>
            <a:r>
              <a:rPr lang="en-US" sz="3029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 project focuses on detecting AI-generated (fake) vs. real images using deep learning and machine learning approaches.</a:t>
            </a:r>
          </a:p>
          <a:p>
            <a:pPr algn="l">
              <a:lnSpc>
                <a:spcPts val="3696"/>
              </a:lnSpc>
            </a:pPr>
            <a:r>
              <a:rPr lang="en-US" sz="3029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</a:p>
        </p:txBody>
      </p:sp>
      <p:sp>
        <p:nvSpPr>
          <p:cNvPr name="Freeform 11" id="11"/>
          <p:cNvSpPr/>
          <p:nvPr/>
        </p:nvSpPr>
        <p:spPr>
          <a:xfrm flipH="true" flipV="true" rot="0">
            <a:off x="14158001" y="6463808"/>
            <a:ext cx="6775868" cy="4114800"/>
          </a:xfrm>
          <a:custGeom>
            <a:avLst/>
            <a:gdLst/>
            <a:ahLst/>
            <a:cxnLst/>
            <a:rect r="r" b="b" t="t" l="l"/>
            <a:pathLst>
              <a:path h="4114800" w="6775868">
                <a:moveTo>
                  <a:pt x="6775868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6775868" y="0"/>
                </a:lnTo>
                <a:lnTo>
                  <a:pt x="6775868" y="411480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5409" y="3178163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745" y="2705378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86935" y="4544673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83140" y="2493006"/>
            <a:ext cx="4473605" cy="105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12"/>
              </a:lnSpc>
              <a:spcBef>
                <a:spcPct val="0"/>
              </a:spcBef>
            </a:pPr>
            <a:r>
              <a:rPr lang="en-US" b="true" sz="7223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5772" y="6303413"/>
            <a:ext cx="2168341" cy="47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952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Structure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2383" y="5361617"/>
            <a:ext cx="7762087" cy="83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677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CIFAKE - Real and AI-generated synthetic images (Kaggle)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786935" y="6425810"/>
            <a:ext cx="357065" cy="357065"/>
            <a:chOff x="0" y="0"/>
            <a:chExt cx="94042" cy="940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632383" y="4516098"/>
            <a:ext cx="3437612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Dataset Source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48800" y="6958380"/>
            <a:ext cx="7950136" cy="161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001" indent="-228000" lvl="1">
              <a:lnSpc>
                <a:spcPts val="2576"/>
              </a:lnSpc>
              <a:buFont typeface="Arial"/>
              <a:buChar char="•"/>
            </a:pPr>
            <a:r>
              <a:rPr lang="en-US" b="true" sz="2112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Train/Test Splits</a:t>
            </a:r>
          </a:p>
          <a:p>
            <a:pPr algn="l" marL="456001" indent="-228000" lvl="1">
              <a:lnSpc>
                <a:spcPts val="2576"/>
              </a:lnSpc>
              <a:buFont typeface="Arial"/>
              <a:buChar char="•"/>
            </a:pPr>
            <a:r>
              <a:rPr lang="en-US" b="true" sz="2112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Classes:  </a:t>
            </a:r>
          </a:p>
          <a:p>
            <a:pPr algn="l">
              <a:lnSpc>
                <a:spcPts val="2576"/>
              </a:lnSpc>
            </a:pP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1- </a:t>
            </a: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REAL: Images captured from real-world sources.  </a:t>
            </a:r>
          </a:p>
          <a:p>
            <a:pPr algn="l">
              <a:lnSpc>
                <a:spcPts val="2576"/>
              </a:lnSpc>
            </a:pP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2-FAKE: AI-generated images.</a:t>
            </a:r>
          </a:p>
          <a:p>
            <a:pPr algn="l">
              <a:lnSpc>
                <a:spcPts val="2576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79707" y="5791920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8786935" y="8616371"/>
            <a:ext cx="357065" cy="357065"/>
            <a:chOff x="0" y="0"/>
            <a:chExt cx="94042" cy="940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9519133" y="8545544"/>
            <a:ext cx="3437612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Sample Size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36849" y="8987113"/>
            <a:ext cx="7762087" cy="426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677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1000 images per each class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10714" y="4849406"/>
            <a:ext cx="6393051" cy="4114800"/>
          </a:xfrm>
          <a:custGeom>
            <a:avLst/>
            <a:gdLst/>
            <a:ahLst/>
            <a:cxnLst/>
            <a:rect r="r" b="b" t="t" l="l"/>
            <a:pathLst>
              <a:path h="4114800" w="6393051">
                <a:moveTo>
                  <a:pt x="0" y="0"/>
                </a:moveTo>
                <a:lnTo>
                  <a:pt x="6393051" y="0"/>
                </a:lnTo>
                <a:lnTo>
                  <a:pt x="639305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07240" y="2464745"/>
            <a:ext cx="2551176" cy="4114800"/>
          </a:xfrm>
          <a:custGeom>
            <a:avLst/>
            <a:gdLst/>
            <a:ahLst/>
            <a:cxnLst/>
            <a:rect r="r" b="b" t="t" l="l"/>
            <a:pathLst>
              <a:path h="4114800" w="2551176">
                <a:moveTo>
                  <a:pt x="0" y="0"/>
                </a:moveTo>
                <a:lnTo>
                  <a:pt x="2551176" y="0"/>
                </a:lnTo>
                <a:lnTo>
                  <a:pt x="25511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48091" y="2540234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1"/>
                </a:lnTo>
                <a:lnTo>
                  <a:pt x="0" y="19819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36987" y="3531190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91022" y="1332965"/>
            <a:ext cx="2232436" cy="2263560"/>
          </a:xfrm>
          <a:custGeom>
            <a:avLst/>
            <a:gdLst/>
            <a:ahLst/>
            <a:cxnLst/>
            <a:rect r="r" b="b" t="t" l="l"/>
            <a:pathLst>
              <a:path h="2263560" w="2232436">
                <a:moveTo>
                  <a:pt x="0" y="0"/>
                </a:moveTo>
                <a:lnTo>
                  <a:pt x="2232436" y="0"/>
                </a:lnTo>
                <a:lnTo>
                  <a:pt x="2232436" y="2263559"/>
                </a:lnTo>
                <a:lnTo>
                  <a:pt x="0" y="22635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155791" y="2015769"/>
            <a:ext cx="4620854" cy="108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b="true" sz="7402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Workflow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660616" y="3596524"/>
            <a:ext cx="357065" cy="357065"/>
            <a:chOff x="0" y="0"/>
            <a:chExt cx="94042" cy="9404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554707" y="3548899"/>
            <a:ext cx="5847367" cy="55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55"/>
              </a:lnSpc>
            </a:pPr>
            <a:r>
              <a:rPr lang="en-US" sz="3405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 1: Data Preprocessing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664431" y="5111308"/>
            <a:ext cx="357065" cy="357065"/>
            <a:chOff x="0" y="0"/>
            <a:chExt cx="94042" cy="9404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664431" y="6549741"/>
            <a:ext cx="357065" cy="357065"/>
            <a:chOff x="0" y="0"/>
            <a:chExt cx="94042" cy="9404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3496670" y="4956659"/>
            <a:ext cx="5647330" cy="511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5"/>
              </a:lnSpc>
            </a:pPr>
            <a:r>
              <a:rPr lang="en-US" sz="3118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 2: Classification Model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-2157493" y="6777497"/>
            <a:ext cx="4313283" cy="4373418"/>
          </a:xfrm>
          <a:custGeom>
            <a:avLst/>
            <a:gdLst/>
            <a:ahLst/>
            <a:cxnLst/>
            <a:rect r="r" b="b" t="t" l="l"/>
            <a:pathLst>
              <a:path h="4373418" w="4313283">
                <a:moveTo>
                  <a:pt x="0" y="0"/>
                </a:moveTo>
                <a:lnTo>
                  <a:pt x="4313284" y="0"/>
                </a:lnTo>
                <a:lnTo>
                  <a:pt x="4313284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906066" y="6478896"/>
            <a:ext cx="4313283" cy="4373418"/>
          </a:xfrm>
          <a:custGeom>
            <a:avLst/>
            <a:gdLst/>
            <a:ahLst/>
            <a:cxnLst/>
            <a:rect r="r" b="b" t="t" l="l"/>
            <a:pathLst>
              <a:path h="4373418" w="4313283">
                <a:moveTo>
                  <a:pt x="0" y="0"/>
                </a:moveTo>
                <a:lnTo>
                  <a:pt x="4313283" y="0"/>
                </a:lnTo>
                <a:lnTo>
                  <a:pt x="4313283" y="4373418"/>
                </a:lnTo>
                <a:lnTo>
                  <a:pt x="0" y="43734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664431" y="7992656"/>
            <a:ext cx="357065" cy="357065"/>
            <a:chOff x="0" y="0"/>
            <a:chExt cx="94042" cy="9404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526320" y="7922143"/>
            <a:ext cx="7311719" cy="46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963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 4: Model Evaluation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96670" y="6437290"/>
            <a:ext cx="7311719" cy="469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5"/>
              </a:lnSpc>
            </a:pPr>
            <a:r>
              <a:rPr lang="en-US" sz="2963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Step 3: Model Training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34908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53272" y="2616943"/>
            <a:ext cx="3793627" cy="5763798"/>
          </a:xfrm>
          <a:custGeom>
            <a:avLst/>
            <a:gdLst/>
            <a:ahLst/>
            <a:cxnLst/>
            <a:rect r="r" b="b" t="t" l="l"/>
            <a:pathLst>
              <a:path h="5763798" w="3793627">
                <a:moveTo>
                  <a:pt x="0" y="0"/>
                </a:moveTo>
                <a:lnTo>
                  <a:pt x="3793627" y="0"/>
                </a:lnTo>
                <a:lnTo>
                  <a:pt x="3793627" y="5763797"/>
                </a:lnTo>
                <a:lnTo>
                  <a:pt x="0" y="5763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3272" y="2263044"/>
            <a:ext cx="1663920" cy="1636693"/>
          </a:xfrm>
          <a:custGeom>
            <a:avLst/>
            <a:gdLst/>
            <a:ahLst/>
            <a:cxnLst/>
            <a:rect r="r" b="b" t="t" l="l"/>
            <a:pathLst>
              <a:path h="1636693" w="1663920">
                <a:moveTo>
                  <a:pt x="0" y="0"/>
                </a:moveTo>
                <a:lnTo>
                  <a:pt x="1663920" y="0"/>
                </a:lnTo>
                <a:lnTo>
                  <a:pt x="1663920" y="1636693"/>
                </a:lnTo>
                <a:lnTo>
                  <a:pt x="0" y="163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0616" y="5414778"/>
            <a:ext cx="5391937" cy="237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Custom Dataset Class: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Created a CustomImageDataset class to load images from the CIFAKE dataset.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Limits the dataset to 3,000 images per class (REAL and FAKE) to prevent memory issues.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60616" y="4466179"/>
            <a:ext cx="2762054" cy="75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Step 1: Dataset preparation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91462" y="5414778"/>
            <a:ext cx="5345877" cy="296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Applied a transformation pipeline using torchvision.transforms: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Resize all images to 224x224 (standard input size for ResNet18).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Convert images to tensors.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Normalize images using ImageNet mean and standard deviation:</a:t>
            </a:r>
          </a:p>
          <a:p>
            <a:pPr algn="l" marL="842502" indent="-280834" lvl="2">
              <a:lnSpc>
                <a:spcPts val="2380"/>
              </a:lnSpc>
              <a:buFont typeface="Arial"/>
              <a:buChar char="⚬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Mean: [0.485, 0.456, 0.406]</a:t>
            </a:r>
          </a:p>
          <a:p>
            <a:pPr algn="l" marL="842502" indent="-280834" lvl="2">
              <a:lnSpc>
                <a:spcPts val="2380"/>
              </a:lnSpc>
              <a:buFont typeface="Arial"/>
              <a:buChar char="⚬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Std: [0.229, 0.224, 0.225]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91462" y="4466179"/>
            <a:ext cx="2762054" cy="755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Step 2: Image Preprocessing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9825" y="2655043"/>
            <a:ext cx="11075331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Step 1: Data Preprocessing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72140" y="146485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90204" y="8950469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59313" y="4684673"/>
            <a:ext cx="357065" cy="357065"/>
            <a:chOff x="0" y="0"/>
            <a:chExt cx="94042" cy="940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56293" y="4684673"/>
            <a:ext cx="357065" cy="357065"/>
            <a:chOff x="0" y="0"/>
            <a:chExt cx="94042" cy="940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34908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53272" y="2616943"/>
            <a:ext cx="3793627" cy="5763798"/>
          </a:xfrm>
          <a:custGeom>
            <a:avLst/>
            <a:gdLst/>
            <a:ahLst/>
            <a:cxnLst/>
            <a:rect r="r" b="b" t="t" l="l"/>
            <a:pathLst>
              <a:path h="5763798" w="3793627">
                <a:moveTo>
                  <a:pt x="0" y="0"/>
                </a:moveTo>
                <a:lnTo>
                  <a:pt x="3793627" y="0"/>
                </a:lnTo>
                <a:lnTo>
                  <a:pt x="3793627" y="5763797"/>
                </a:lnTo>
                <a:lnTo>
                  <a:pt x="0" y="5763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3272" y="2263044"/>
            <a:ext cx="1663920" cy="1636693"/>
          </a:xfrm>
          <a:custGeom>
            <a:avLst/>
            <a:gdLst/>
            <a:ahLst/>
            <a:cxnLst/>
            <a:rect r="r" b="b" t="t" l="l"/>
            <a:pathLst>
              <a:path h="1636693" w="1663920">
                <a:moveTo>
                  <a:pt x="0" y="0"/>
                </a:moveTo>
                <a:lnTo>
                  <a:pt x="1663920" y="0"/>
                </a:lnTo>
                <a:lnTo>
                  <a:pt x="1663920" y="1636693"/>
                </a:lnTo>
                <a:lnTo>
                  <a:pt x="0" y="163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516378" y="5710053"/>
            <a:ext cx="5391937" cy="2081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Loaded ResNet18 model pretrained on ImageNet.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Removed the classification layer to use the feature extractor part of the model.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Extracted feature vectors for each image from the second-to-last layer.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60616" y="4466179"/>
            <a:ext cx="2762054" cy="111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Step 3: Feature Extraction with ResNet18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791462" y="5710053"/>
            <a:ext cx="5345877" cy="2966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951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Passed the preprocessed images through the ResNet18 feature extractor: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Images are loaded in batches of 32 using DataLoader.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Feature embeddings (2048-dimensional vectors) are obtained for each image.</a:t>
            </a:r>
          </a:p>
          <a:p>
            <a:pPr algn="l" marL="421251" indent="-210626" lvl="1">
              <a:lnSpc>
                <a:spcPts val="2380"/>
              </a:lnSpc>
              <a:buFont typeface="Arial"/>
              <a:buChar char="•"/>
            </a:pPr>
            <a:r>
              <a:rPr lang="en-US" b="true" sz="1951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REAL images are labeled 0 and FAKE images are labeled 1</a:t>
            </a:r>
          </a:p>
          <a:p>
            <a:pPr algn="l">
              <a:lnSpc>
                <a:spcPts val="23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91462" y="4466179"/>
            <a:ext cx="2762054" cy="1117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04"/>
              </a:lnSpc>
            </a:pPr>
            <a:r>
              <a:rPr lang="en-US" sz="2381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Step 4: Embedding Generation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9825" y="2655043"/>
            <a:ext cx="11075331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Step 1: Data Preprocessing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72140" y="146485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90204" y="8950469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59313" y="4684673"/>
            <a:ext cx="357065" cy="357065"/>
            <a:chOff x="0" y="0"/>
            <a:chExt cx="94042" cy="940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56293" y="4684673"/>
            <a:ext cx="357065" cy="357065"/>
            <a:chOff x="0" y="0"/>
            <a:chExt cx="94042" cy="940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34908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353272" y="2616943"/>
            <a:ext cx="3793627" cy="5763798"/>
          </a:xfrm>
          <a:custGeom>
            <a:avLst/>
            <a:gdLst/>
            <a:ahLst/>
            <a:cxnLst/>
            <a:rect r="r" b="b" t="t" l="l"/>
            <a:pathLst>
              <a:path h="5763798" w="3793627">
                <a:moveTo>
                  <a:pt x="0" y="0"/>
                </a:moveTo>
                <a:lnTo>
                  <a:pt x="3793627" y="0"/>
                </a:lnTo>
                <a:lnTo>
                  <a:pt x="3793627" y="5763797"/>
                </a:lnTo>
                <a:lnTo>
                  <a:pt x="0" y="57637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353272" y="2263044"/>
            <a:ext cx="1663920" cy="1636693"/>
          </a:xfrm>
          <a:custGeom>
            <a:avLst/>
            <a:gdLst/>
            <a:ahLst/>
            <a:cxnLst/>
            <a:rect r="r" b="b" t="t" l="l"/>
            <a:pathLst>
              <a:path h="1636693" w="1663920">
                <a:moveTo>
                  <a:pt x="0" y="0"/>
                </a:moveTo>
                <a:lnTo>
                  <a:pt x="1663920" y="0"/>
                </a:lnTo>
                <a:lnTo>
                  <a:pt x="1663920" y="1636693"/>
                </a:lnTo>
                <a:lnTo>
                  <a:pt x="0" y="1636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60616" y="5603181"/>
            <a:ext cx="5297399" cy="23001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60"/>
              </a:lnSpc>
            </a:pPr>
            <a:r>
              <a:rPr lang="en-US" sz="2508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MLP (Multi-Layer Perceptron) is a fully connected neural network designed to classify REAL vs FAKE images based on the extracted feature embeddings.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60616" y="4475704"/>
            <a:ext cx="3704048" cy="89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869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MLP (multi-layer-perceptron)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613357" y="5603181"/>
            <a:ext cx="4882665" cy="3601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4063" indent="-232032" lvl="1">
              <a:lnSpc>
                <a:spcPts val="2622"/>
              </a:lnSpc>
              <a:buFont typeface="Arial"/>
              <a:buChar char="•"/>
            </a:pPr>
            <a:r>
              <a:rPr lang="en-US" b="true" sz="2149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KANs replace traditional weights in neural networks with learnable activation functions on edges.</a:t>
            </a:r>
          </a:p>
          <a:p>
            <a:pPr algn="l" marL="464063" indent="-232032" lvl="1">
              <a:lnSpc>
                <a:spcPts val="2622"/>
              </a:lnSpc>
              <a:buFont typeface="Arial"/>
              <a:buChar char="•"/>
            </a:pPr>
            <a:r>
              <a:rPr lang="en-US" b="true" sz="2149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Instead of static linear weights, KANs use univariate functions parametrized as splines.</a:t>
            </a:r>
          </a:p>
          <a:p>
            <a:pPr algn="l" marL="464063" indent="-232032" lvl="1">
              <a:lnSpc>
                <a:spcPts val="2622"/>
              </a:lnSpc>
              <a:buFont typeface="Arial"/>
              <a:buChar char="•"/>
            </a:pPr>
            <a:r>
              <a:rPr lang="en-US" b="true" sz="2149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 linear weights are used at all, resulting in a more flexible and powerful network.</a:t>
            </a:r>
          </a:p>
          <a:p>
            <a:pPr algn="l">
              <a:lnSpc>
                <a:spcPts val="262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8756232" y="4533940"/>
            <a:ext cx="4412040" cy="1200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77"/>
              </a:lnSpc>
            </a:pPr>
            <a:r>
              <a:rPr lang="en-US" sz="260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KAN (</a:t>
            </a:r>
            <a:r>
              <a:rPr lang="en-US" sz="260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  <a:hlinkClick r:id="rId7" tooltip="https://www.youtube.com/watch?v=oiN-hDdfRzY"/>
              </a:rPr>
              <a:t>kolmogorov- Arnold-network</a:t>
            </a:r>
            <a:r>
              <a:rPr lang="en-US" sz="2604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317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99825" y="2655043"/>
            <a:ext cx="11696197" cy="907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0"/>
              </a:lnSpc>
              <a:spcBef>
                <a:spcPct val="0"/>
              </a:spcBef>
            </a:pPr>
            <a:r>
              <a:rPr lang="en-US" b="true" sz="622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 Classification Models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72140" y="1464854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1000"/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390204" y="8950469"/>
            <a:ext cx="2549517" cy="2585062"/>
          </a:xfrm>
          <a:custGeom>
            <a:avLst/>
            <a:gdLst/>
            <a:ahLst/>
            <a:cxnLst/>
            <a:rect r="r" b="b" t="t" l="l"/>
            <a:pathLst>
              <a:path h="2585062" w="2549517">
                <a:moveTo>
                  <a:pt x="0" y="0"/>
                </a:moveTo>
                <a:lnTo>
                  <a:pt x="2549517" y="0"/>
                </a:lnTo>
                <a:lnTo>
                  <a:pt x="2549517" y="2585062"/>
                </a:lnTo>
                <a:lnTo>
                  <a:pt x="0" y="25850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1000"/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2159313" y="4684673"/>
            <a:ext cx="357065" cy="357065"/>
            <a:chOff x="0" y="0"/>
            <a:chExt cx="94042" cy="940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256293" y="4684673"/>
            <a:ext cx="357065" cy="357065"/>
            <a:chOff x="0" y="0"/>
            <a:chExt cx="94042" cy="9404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2697500" y="2445749"/>
            <a:ext cx="21311029" cy="1464829"/>
            <a:chOff x="0" y="0"/>
            <a:chExt cx="5612781" cy="38579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612781" cy="385799"/>
            </a:xfrm>
            <a:custGeom>
              <a:avLst/>
              <a:gdLst/>
              <a:ahLst/>
              <a:cxnLst/>
              <a:rect r="r" b="b" t="t" l="l"/>
              <a:pathLst>
                <a:path h="385799" w="5612781">
                  <a:moveTo>
                    <a:pt x="0" y="0"/>
                  </a:moveTo>
                  <a:lnTo>
                    <a:pt x="5612781" y="0"/>
                  </a:lnTo>
                  <a:lnTo>
                    <a:pt x="5612781" y="385799"/>
                  </a:lnTo>
                  <a:lnTo>
                    <a:pt x="0" y="385799"/>
                  </a:lnTo>
                  <a:close/>
                </a:path>
              </a:pathLst>
            </a:custGeom>
            <a:solidFill>
              <a:srgbClr val="2B59C3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28575"/>
              <a:ext cx="5612781" cy="35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65409" y="3178163"/>
            <a:ext cx="7817731" cy="4946492"/>
          </a:xfrm>
          <a:custGeom>
            <a:avLst/>
            <a:gdLst/>
            <a:ahLst/>
            <a:cxnLst/>
            <a:rect r="r" b="b" t="t" l="l"/>
            <a:pathLst>
              <a:path h="4946492" w="7817731">
                <a:moveTo>
                  <a:pt x="0" y="0"/>
                </a:moveTo>
                <a:lnTo>
                  <a:pt x="7817731" y="0"/>
                </a:lnTo>
                <a:lnTo>
                  <a:pt x="7817731" y="4946492"/>
                </a:lnTo>
                <a:lnTo>
                  <a:pt x="0" y="49464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745" y="2705378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86935" y="4544673"/>
            <a:ext cx="357065" cy="357065"/>
            <a:chOff x="0" y="0"/>
            <a:chExt cx="94042" cy="9404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483140" y="2473956"/>
            <a:ext cx="8481957" cy="1436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7"/>
              </a:lnSpc>
              <a:spcBef>
                <a:spcPct val="0"/>
              </a:spcBef>
            </a:pPr>
            <a:r>
              <a:rPr lang="en-US" b="true" sz="5131">
                <a:solidFill>
                  <a:srgbClr val="F0F7FE"/>
                </a:solidFill>
                <a:latin typeface="Poppins Bold"/>
                <a:ea typeface="Poppins Bold"/>
                <a:cs typeface="Poppins Bold"/>
                <a:sym typeface="Poppins Bold"/>
              </a:rPr>
              <a:t>MLP Architecture 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5772" y="6303413"/>
            <a:ext cx="3088346" cy="479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2"/>
              </a:lnSpc>
            </a:pPr>
            <a:r>
              <a:rPr lang="en-US" sz="2952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Hidden Layers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32383" y="5361617"/>
            <a:ext cx="7762087" cy="832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65"/>
              </a:lnSpc>
            </a:pPr>
            <a:r>
              <a:rPr lang="en-US" sz="2677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Dimension: input_dim is The size of the feature vectors (e.g., 2048 from ResNet18).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786935" y="6425810"/>
            <a:ext cx="357065" cy="357065"/>
            <a:chOff x="0" y="0"/>
            <a:chExt cx="94042" cy="9404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4042" cy="94042"/>
            </a:xfrm>
            <a:custGeom>
              <a:avLst/>
              <a:gdLst/>
              <a:ahLst/>
              <a:cxnLst/>
              <a:rect r="r" b="b" t="t" l="l"/>
              <a:pathLst>
                <a:path h="94042" w="94042">
                  <a:moveTo>
                    <a:pt x="0" y="0"/>
                  </a:moveTo>
                  <a:lnTo>
                    <a:pt x="94042" y="0"/>
                  </a:lnTo>
                  <a:lnTo>
                    <a:pt x="94042" y="94042"/>
                  </a:lnTo>
                  <a:lnTo>
                    <a:pt x="0" y="94042"/>
                  </a:lnTo>
                  <a:close/>
                </a:path>
              </a:pathLst>
            </a:custGeom>
            <a:solidFill>
              <a:srgbClr val="4F9FF5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28575"/>
              <a:ext cx="94042" cy="65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9632383" y="4516098"/>
            <a:ext cx="3437612" cy="47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4"/>
              </a:lnSpc>
            </a:pPr>
            <a:r>
              <a:rPr lang="en-US" sz="2954" b="true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Input Layer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38359" y="6916225"/>
            <a:ext cx="7950136" cy="292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6000" indent="-228000" lvl="1">
              <a:lnSpc>
                <a:spcPts val="2576"/>
              </a:lnSpc>
              <a:buFont typeface="Arial"/>
              <a:buChar char="•"/>
            </a:pPr>
            <a:r>
              <a:rPr lang="en-US" b="true" sz="2112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Layer 1:</a:t>
            </a:r>
          </a:p>
          <a:p>
            <a:pPr algn="l">
              <a:lnSpc>
                <a:spcPts val="2576"/>
              </a:lnSpc>
            </a:pPr>
            <a:r>
              <a:rPr lang="en-US" sz="2112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Linear layer with hidden_dims[0] units.</a:t>
            </a:r>
          </a:p>
          <a:p>
            <a:pPr algn="l">
              <a:lnSpc>
                <a:spcPts val="2576"/>
              </a:lnSpc>
            </a:pPr>
            <a:r>
              <a:rPr lang="en-US" sz="2112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Activation Function: ReLU (Rectified Linear Unit).</a:t>
            </a:r>
          </a:p>
          <a:p>
            <a:pPr algn="l">
              <a:lnSpc>
                <a:spcPts val="2576"/>
              </a:lnSpc>
            </a:pPr>
            <a:r>
              <a:rPr lang="en-US" sz="2112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Dropout: 30% to prevent overfitting.</a:t>
            </a:r>
          </a:p>
          <a:p>
            <a:pPr algn="l" marL="456000" indent="-228000" lvl="1">
              <a:lnSpc>
                <a:spcPts val="2576"/>
              </a:lnSpc>
              <a:buFont typeface="Arial"/>
              <a:buChar char="•"/>
            </a:pPr>
            <a:r>
              <a:rPr lang="en-US" b="true" sz="2112">
                <a:solidFill>
                  <a:srgbClr val="063050"/>
                </a:solidFill>
                <a:latin typeface="Poppins Bold"/>
                <a:ea typeface="Poppins Bold"/>
                <a:cs typeface="Poppins Bold"/>
                <a:sym typeface="Poppins Bold"/>
              </a:rPr>
              <a:t>Layer 2:</a:t>
            </a:r>
          </a:p>
          <a:p>
            <a:pPr algn="l">
              <a:lnSpc>
                <a:spcPts val="2576"/>
              </a:lnSpc>
            </a:pP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  </a:t>
            </a: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Linear layer with hidden_dims[1] units.</a:t>
            </a:r>
          </a:p>
          <a:p>
            <a:pPr algn="l">
              <a:lnSpc>
                <a:spcPts val="2576"/>
              </a:lnSpc>
            </a:pPr>
            <a:r>
              <a:rPr lang="en-US" sz="2112">
                <a:solidFill>
                  <a:srgbClr val="063050"/>
                </a:solidFill>
                <a:latin typeface="Poppins"/>
                <a:ea typeface="Poppins"/>
                <a:cs typeface="Poppins"/>
                <a:sym typeface="Poppins"/>
              </a:rPr>
              <a:t>          </a:t>
            </a: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Activation Function: ReLU.</a:t>
            </a:r>
          </a:p>
          <a:p>
            <a:pPr algn="l">
              <a:lnSpc>
                <a:spcPts val="2576"/>
              </a:lnSpc>
            </a:pP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        </a:t>
            </a:r>
            <a:r>
              <a:rPr lang="en-US" sz="2112" b="true">
                <a:solidFill>
                  <a:srgbClr val="06305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Dropout: 30% to further regularize the network.</a:t>
            </a:r>
          </a:p>
          <a:p>
            <a:pPr algn="l">
              <a:lnSpc>
                <a:spcPts val="2576"/>
              </a:lnSpc>
            </a:pP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979707" y="5791920"/>
            <a:ext cx="1765702" cy="1981910"/>
          </a:xfrm>
          <a:custGeom>
            <a:avLst/>
            <a:gdLst/>
            <a:ahLst/>
            <a:cxnLst/>
            <a:rect r="r" b="b" t="t" l="l"/>
            <a:pathLst>
              <a:path h="1981910" w="1765702">
                <a:moveTo>
                  <a:pt x="0" y="0"/>
                </a:moveTo>
                <a:lnTo>
                  <a:pt x="1765702" y="0"/>
                </a:lnTo>
                <a:lnTo>
                  <a:pt x="1765702" y="1981910"/>
                </a:lnTo>
                <a:lnTo>
                  <a:pt x="0" y="19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DAGZffpsD7Q</dc:identifier>
  <dcterms:modified xsi:type="dcterms:W3CDTF">2011-08-01T06:04:30Z</dcterms:modified>
  <cp:revision>1</cp:revision>
  <dc:title>AI-Generated Image Detection</dc:title>
</cp:coreProperties>
</file>